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73" r:id="rId8"/>
    <p:sldId id="269" r:id="rId9"/>
    <p:sldId id="272" r:id="rId10"/>
    <p:sldId id="271" r:id="rId11"/>
    <p:sldId id="264" r:id="rId12"/>
    <p:sldId id="265" r:id="rId13"/>
    <p:sldId id="267" r:id="rId14"/>
    <p:sldId id="266" r:id="rId15"/>
  </p:sldIdLst>
  <p:sldSz cx="18288000" cy="10287000"/>
  <p:notesSz cx="6858000" cy="9144000"/>
  <p:embeddedFontLst>
    <p:embeddedFont>
      <p:font typeface="Comfortaa Bold" panose="020B0604020202020204" charset="0"/>
      <p:regular r:id="rId17"/>
    </p:embeddedFont>
    <p:embeddedFont>
      <p:font typeface="Raleway Bold" panose="020B0604020202020204" charset="0"/>
      <p:regular r:id="rId18"/>
    </p:embeddedFont>
    <p:embeddedFont>
      <p:font typeface="Raleway Medium" pitchFamily="2" charset="0"/>
      <p:regular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2EA8-9769-F876-47C5-657C0A2F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04C641-5E84-D6B4-E0DD-38F4935CF6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326FD-EAA5-2C97-8955-842AC6A47F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69E60C-B31F-1CCE-AC01-FA492D3AA7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3BE67B2-0CAC-8D38-5198-10A3733F1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032B3-538F-4FA5-C13B-C34406823A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611E2-693F-8DDA-8C78-1535B71BF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01784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34F6B-72C0-4E40-87A1-560A2A00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E00EE2-8229-F672-9532-9202275B17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3BE64-C0AC-1C4B-7958-E384CD19B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73CC84-7137-6B52-C11E-C309BCA820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BAA6E15-2C28-67A2-6661-6751175C6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A2951-B97E-E550-2E49-5DCFC01D6D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7AB1F-A95D-D07D-1B1C-FC76D9526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82794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3C68-7751-A2B9-9818-FAD5C1E9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C6C0E4-859E-F1AB-5A11-86F9F779C4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67298-F731-D4F2-D525-114DF2DB8B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FD2B0A-6D23-BB1E-CB3E-35D89D7114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2F0981-79E5-17D4-8DC6-8F34A3047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D5283-6F36-93AD-87F7-BFE2FD83E2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0FDE2-85E8-B8EA-2674-4D4EB196D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5703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E8989-88F0-414E-C817-CAE69E63F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3505A-D096-B608-855B-13602304E4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D340BF-D81C-A60F-37C7-95B459C1260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A30C21C-1036-5C1E-BDF4-3A2CAC9AC9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3DBAD0C-F6F2-22A9-DBB5-EB254D572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3A882-FD1A-AAAA-27CD-52B4EE98D0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723F9-EED8-A29A-6B6A-0922AEDE8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96494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5597B-841E-E463-3C1F-2AB12A7BB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46EC6E-E78A-9ABE-90DE-5F9E1B69D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CF9D5-623F-3D93-17A4-A0C1E33F6FD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FE62277-55E1-25D9-F38C-EE16B3D53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F888D0E-4AB5-C67D-6E39-31BE8AECC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23C4B-0FC8-098B-92EF-B882CF7FAF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6A603-1C8B-8410-1D0C-040389F2C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1697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odad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www.linkedin.com/in/bassam-mohammed-ba3284315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959327" y="3062882"/>
            <a:ext cx="9227344" cy="178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Retail Sales Analysis Project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59327" y="5206752"/>
            <a:ext cx="9227344" cy="61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End-to-End Data Analytics Case Study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59327" y="6064300"/>
            <a:ext cx="9227344" cy="44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Author:</a:t>
            </a:r>
            <a:r>
              <a:rPr lang="en-US" sz="2437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Bassam Mohammed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2025FD-92FB-4B79-E6D9-879E752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2821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9ABA4-4FFA-E414-FD29-7B212E3E3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BCC139-E7F1-1A5E-6188-2A1D848DD47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7C1536-0A3A-8A19-6E50-DE0E8A687CA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343EA988-38FF-8117-3657-DAAF814EB93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F82928A-D68D-60C1-5E2E-D36B6A65B1C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5B8C48F8-9F40-1DDC-6E9A-B566BD2DCCB2}"/>
              </a:ext>
            </a:extLst>
          </p:cNvPr>
          <p:cNvSpPr txBox="1"/>
          <p:nvPr/>
        </p:nvSpPr>
        <p:spPr>
          <a:xfrm>
            <a:off x="829120" y="249966"/>
            <a:ext cx="17001680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12"/>
              </a:lnSpc>
            </a:pPr>
            <a:r>
              <a:rPr lang="en-GB" sz="36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MySQL Analysis &amp; Power BI Dashboards: </a:t>
            </a:r>
            <a:r>
              <a:rPr lang="en-US" sz="36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Customer, Staff &amp; Promotions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DDE94C8-957F-E66F-1861-A9CAA0C49227}"/>
              </a:ext>
            </a:extLst>
          </p:cNvPr>
          <p:cNvSpPr txBox="1"/>
          <p:nvPr/>
        </p:nvSpPr>
        <p:spPr>
          <a:xfrm>
            <a:off x="829121" y="1080868"/>
            <a:ext cx="16629757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7"/>
              </a:lnSpc>
            </a:pP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analysis focused on customer engagement, employee performance, and the direct impact of discount strategies on sales volume.</a:t>
            </a:r>
            <a:endParaRPr lang="en-US" sz="1812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DC346DF-33A7-BA79-A706-0729817AC548}"/>
              </a:ext>
            </a:extLst>
          </p:cNvPr>
          <p:cNvSpPr txBox="1"/>
          <p:nvPr/>
        </p:nvSpPr>
        <p:spPr>
          <a:xfrm>
            <a:off x="829120" y="1691264"/>
            <a:ext cx="4276279" cy="316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Key Questions &amp; Insights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11785BA-AFA3-6A8E-4412-837A25475516}"/>
              </a:ext>
            </a:extLst>
          </p:cNvPr>
          <p:cNvSpPr txBox="1"/>
          <p:nvPr/>
        </p:nvSpPr>
        <p:spPr>
          <a:xfrm>
            <a:off x="815472" y="2281391"/>
            <a:ext cx="8026004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>
              <a:lnSpc>
                <a:spcPts val="2937"/>
              </a:lnSpc>
              <a:buFont typeface="Arial"/>
              <a:buChar char="•"/>
            </a:pPr>
            <a:r>
              <a:rPr lang="en-GB" sz="1812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Q9: Employees per Store vs. Revenue</a:t>
            </a:r>
            <a:endParaRPr lang="en-US" sz="1812" b="1" dirty="0">
              <a:solidFill>
                <a:srgbClr val="D7D4CC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AA9B54A-7210-A836-39CB-0F25D2347480}"/>
              </a:ext>
            </a:extLst>
          </p:cNvPr>
          <p:cNvSpPr txBox="1"/>
          <p:nvPr/>
        </p:nvSpPr>
        <p:spPr>
          <a:xfrm>
            <a:off x="829689" y="2743354"/>
            <a:ext cx="7293725" cy="14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chart suggests that higher employee counts don't always translate to greater revenue — most top-revenue-generating stores have a moderate staff size, indicating a potential efficiency threshold.</a:t>
            </a:r>
            <a:endParaRPr lang="en-US" sz="1812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7D0EC1B-7267-E819-2E24-E8DB97478FFD}"/>
              </a:ext>
            </a:extLst>
          </p:cNvPr>
          <p:cNvSpPr txBox="1"/>
          <p:nvPr/>
        </p:nvSpPr>
        <p:spPr>
          <a:xfrm>
            <a:off x="9326548" y="2278680"/>
            <a:ext cx="8026004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>
              <a:lnSpc>
                <a:spcPts val="2937"/>
              </a:lnSpc>
              <a:buFont typeface="Arial"/>
              <a:buChar char="•"/>
            </a:pPr>
            <a:r>
              <a:rPr lang="en-GB" sz="1812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Q10: Discount Impact on Sales Volume</a:t>
            </a:r>
            <a:endParaRPr lang="en-US" sz="1812" b="1" dirty="0">
              <a:solidFill>
                <a:srgbClr val="D7D4CC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E4F78F8-EB17-28D5-25E7-EB11AF0F8E9F}"/>
              </a:ext>
            </a:extLst>
          </p:cNvPr>
          <p:cNvSpPr txBox="1"/>
          <p:nvPr/>
        </p:nvSpPr>
        <p:spPr>
          <a:xfrm>
            <a:off x="9333373" y="2743354"/>
            <a:ext cx="8268827" cy="10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50% discount consistently results in significant increases in sales volume in all of the three categories Children, Feminine, and Masculine.</a:t>
            </a:r>
            <a:endParaRPr lang="en-US" sz="1812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18A1E9-9507-FD3B-B3E1-BA6BC2B53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0" y="4471340"/>
            <a:ext cx="7293724" cy="5368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4E45E9-9C0C-192E-2B37-160BF2F70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73" y="4422766"/>
            <a:ext cx="8501976" cy="54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0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8785" y="918419"/>
            <a:ext cx="9719519" cy="79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Power BI Dashboards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8785" y="1799768"/>
            <a:ext cx="16290429" cy="8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GB" sz="2125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Power BI dashboards deliver a clear, interactive snapshot of key retail metrics, making it easy for stakeholders to analyze performance and make informed decisions.</a:t>
            </a:r>
            <a:endParaRPr lang="en-US" sz="2125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8785" y="6288435"/>
            <a:ext cx="4653260" cy="72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Page 1: Sales Performance</a:t>
            </a:r>
          </a:p>
          <a:p>
            <a:pPr algn="l">
              <a:lnSpc>
                <a:spcPts val="2937"/>
              </a:lnSpc>
            </a:pPr>
            <a:endParaRPr lang="en-US" sz="2312" b="1" dirty="0">
              <a:solidFill>
                <a:srgbClr val="D7D4CC"/>
              </a:solidFill>
              <a:latin typeface="Comfortaa Bold"/>
              <a:ea typeface="Comfortaa Bold"/>
              <a:cs typeface="Comfortaa Bold"/>
              <a:sym typeface="Comfortaa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8785" y="7168041"/>
            <a:ext cx="4943950" cy="12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Visualizes product performance and category sales trends with interactive cards and charts.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1889" y="6288435"/>
            <a:ext cx="5016104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Page 2: Geography &amp; Stores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41888" y="7158581"/>
            <a:ext cx="4943951" cy="12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Offers insights into geographical sales distribution using maps and detailed demographic breakdowns.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88305" y="6288435"/>
            <a:ext cx="4940638" cy="725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0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Page 3: Customer, Staff &amp; Promotions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84992" y="7158581"/>
            <a:ext cx="4943951" cy="12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GB" sz="2125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Highlights customer spending behavior, staff performance, and the impact of promotions on sales.</a:t>
            </a:r>
            <a:endParaRPr lang="en-US" sz="2125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7D9C75C-8012-0DCC-DC0D-065E765C5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5" y="2990552"/>
            <a:ext cx="4943950" cy="30492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4E895C-807E-446A-42A4-FA2CAA8BD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88" y="2990552"/>
            <a:ext cx="5016104" cy="30492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6CC281-3384-2E79-B09D-472D7F80C3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747" y="2990552"/>
            <a:ext cx="4931955" cy="30492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08012" y="758130"/>
            <a:ext cx="9344917" cy="71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Key Insights &amp; Recommendations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012" y="1880295"/>
            <a:ext cx="16271974" cy="86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Based on our comprehensive analysis, we've identified several key insights and formulated actionable recommendations to optimize retail performance.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8012" y="3391941"/>
            <a:ext cx="5260776" cy="2939206"/>
            <a:chOff x="0" y="0"/>
            <a:chExt cx="7014368" cy="39189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14337" cy="3918966"/>
            </a:xfrm>
            <a:custGeom>
              <a:avLst/>
              <a:gdLst/>
              <a:ahLst/>
              <a:cxnLst/>
              <a:rect l="l" t="t" r="r" b="b"/>
              <a:pathLst>
                <a:path w="7014337" h="391896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31457" y="0"/>
                  </a:lnTo>
                  <a:cubicBezTo>
                    <a:pt x="6932422" y="0"/>
                    <a:pt x="7014337" y="81915"/>
                    <a:pt x="7014337" y="182880"/>
                  </a:cubicBezTo>
                  <a:lnTo>
                    <a:pt x="7014337" y="3736086"/>
                  </a:lnTo>
                  <a:cubicBezTo>
                    <a:pt x="7014337" y="3837051"/>
                    <a:pt x="6932422" y="3918966"/>
                    <a:pt x="6831457" y="3918966"/>
                  </a:cubicBezTo>
                  <a:lnTo>
                    <a:pt x="182880" y="3918966"/>
                  </a:lnTo>
                  <a:cubicBezTo>
                    <a:pt x="81915" y="3918966"/>
                    <a:pt x="0" y="3837051"/>
                    <a:pt x="0" y="3736086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8012" y="3363366"/>
            <a:ext cx="5260776" cy="114300"/>
            <a:chOff x="0" y="0"/>
            <a:chExt cx="7014368" cy="152400"/>
          </a:xfrm>
          <a:solidFill>
            <a:srgbClr val="FFE14D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14337" cy="152400"/>
            </a:xfrm>
            <a:custGeom>
              <a:avLst/>
              <a:gdLst/>
              <a:ahLst/>
              <a:cxnLst/>
              <a:rect l="l" t="t" r="r" b="b"/>
              <a:pathLst>
                <a:path w="701433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38137" y="0"/>
                  </a:lnTo>
                  <a:cubicBezTo>
                    <a:pt x="6980174" y="0"/>
                    <a:pt x="7014337" y="34163"/>
                    <a:pt x="7014337" y="76200"/>
                  </a:cubicBezTo>
                  <a:cubicBezTo>
                    <a:pt x="7014337" y="118237"/>
                    <a:pt x="6980174" y="152400"/>
                    <a:pt x="693813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>
            <a:off x="3271167" y="3024782"/>
            <a:ext cx="734466" cy="734466"/>
            <a:chOff x="0" y="0"/>
            <a:chExt cx="979288" cy="9792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9297" cy="979297"/>
            </a:xfrm>
            <a:custGeom>
              <a:avLst/>
              <a:gdLst/>
              <a:ahLst/>
              <a:cxnLst/>
              <a:rect l="l" t="t" r="r" b="b"/>
              <a:pathLst>
                <a:path w="979297" h="979297">
                  <a:moveTo>
                    <a:pt x="0" y="489585"/>
                  </a:moveTo>
                  <a:cubicBezTo>
                    <a:pt x="0" y="219202"/>
                    <a:pt x="219202" y="0"/>
                    <a:pt x="489585" y="0"/>
                  </a:cubicBezTo>
                  <a:cubicBezTo>
                    <a:pt x="759968" y="0"/>
                    <a:pt x="979297" y="219202"/>
                    <a:pt x="979297" y="489585"/>
                  </a:cubicBezTo>
                  <a:cubicBezTo>
                    <a:pt x="979297" y="759968"/>
                    <a:pt x="760095" y="979297"/>
                    <a:pt x="489585" y="979297"/>
                  </a:cubicBezTo>
                  <a:cubicBezTo>
                    <a:pt x="219075" y="979297"/>
                    <a:pt x="0" y="760095"/>
                    <a:pt x="0" y="48958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491434" y="3208436"/>
            <a:ext cx="293786" cy="367159"/>
            <a:chOff x="0" y="0"/>
            <a:chExt cx="391715" cy="489545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391668" cy="489585"/>
            </a:xfrm>
            <a:custGeom>
              <a:avLst/>
              <a:gdLst/>
              <a:ahLst/>
              <a:cxnLst/>
              <a:rect l="l" t="t" r="r" b="b"/>
              <a:pathLst>
                <a:path w="391668" h="489585">
                  <a:moveTo>
                    <a:pt x="0" y="0"/>
                  </a:moveTo>
                  <a:lnTo>
                    <a:pt x="391668" y="0"/>
                  </a:lnTo>
                  <a:lnTo>
                    <a:pt x="391668" y="489585"/>
                  </a:lnTo>
                  <a:lnTo>
                    <a:pt x="0" y="48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32" r="-11" b="-324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281410" y="3975347"/>
            <a:ext cx="2720280" cy="36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Promotional Focus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1409" y="4405164"/>
            <a:ext cx="4958827" cy="1945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2"/>
              </a:lnSpc>
            </a:pPr>
            <a:r>
              <a:rPr lang="en-GB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50% discounts proved most effective in boosting sales across Feminine, Masculine, and Children categories. Future promotions should prioritize this range to maximize revenue.</a:t>
            </a:r>
            <a:endParaRPr lang="en-US" sz="1874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6513611" y="3391941"/>
            <a:ext cx="5260776" cy="2939206"/>
            <a:chOff x="0" y="0"/>
            <a:chExt cx="7014368" cy="39189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14337" cy="3918966"/>
            </a:xfrm>
            <a:custGeom>
              <a:avLst/>
              <a:gdLst/>
              <a:ahLst/>
              <a:cxnLst/>
              <a:rect l="l" t="t" r="r" b="b"/>
              <a:pathLst>
                <a:path w="7014337" h="391896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31457" y="0"/>
                  </a:lnTo>
                  <a:cubicBezTo>
                    <a:pt x="6932422" y="0"/>
                    <a:pt x="7014337" y="81915"/>
                    <a:pt x="7014337" y="182880"/>
                  </a:cubicBezTo>
                  <a:lnTo>
                    <a:pt x="7014337" y="3736086"/>
                  </a:lnTo>
                  <a:cubicBezTo>
                    <a:pt x="7014337" y="3837051"/>
                    <a:pt x="6932422" y="3918966"/>
                    <a:pt x="6831457" y="3918966"/>
                  </a:cubicBezTo>
                  <a:lnTo>
                    <a:pt x="182880" y="3918966"/>
                  </a:lnTo>
                  <a:cubicBezTo>
                    <a:pt x="81915" y="3918966"/>
                    <a:pt x="0" y="3837051"/>
                    <a:pt x="0" y="3736086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513611" y="3363366"/>
            <a:ext cx="5260776" cy="114300"/>
            <a:chOff x="0" y="0"/>
            <a:chExt cx="7014368" cy="152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14337" cy="152400"/>
            </a:xfrm>
            <a:custGeom>
              <a:avLst/>
              <a:gdLst/>
              <a:ahLst/>
              <a:cxnLst/>
              <a:rect l="l" t="t" r="r" b="b"/>
              <a:pathLst>
                <a:path w="701433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38137" y="0"/>
                  </a:lnTo>
                  <a:cubicBezTo>
                    <a:pt x="6980174" y="0"/>
                    <a:pt x="7014337" y="34163"/>
                    <a:pt x="7014337" y="76200"/>
                  </a:cubicBezTo>
                  <a:cubicBezTo>
                    <a:pt x="7014337" y="118237"/>
                    <a:pt x="6980174" y="152400"/>
                    <a:pt x="693813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776766" y="3024782"/>
            <a:ext cx="734466" cy="734466"/>
            <a:chOff x="0" y="0"/>
            <a:chExt cx="979288" cy="9792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9297" cy="979297"/>
            </a:xfrm>
            <a:custGeom>
              <a:avLst/>
              <a:gdLst/>
              <a:ahLst/>
              <a:cxnLst/>
              <a:rect l="l" t="t" r="r" b="b"/>
              <a:pathLst>
                <a:path w="979297" h="979297">
                  <a:moveTo>
                    <a:pt x="0" y="489585"/>
                  </a:moveTo>
                  <a:cubicBezTo>
                    <a:pt x="0" y="219202"/>
                    <a:pt x="219202" y="0"/>
                    <a:pt x="489585" y="0"/>
                  </a:cubicBezTo>
                  <a:cubicBezTo>
                    <a:pt x="759968" y="0"/>
                    <a:pt x="979297" y="219202"/>
                    <a:pt x="979297" y="489585"/>
                  </a:cubicBezTo>
                  <a:cubicBezTo>
                    <a:pt x="979297" y="759968"/>
                    <a:pt x="760095" y="979297"/>
                    <a:pt x="489585" y="979297"/>
                  </a:cubicBezTo>
                  <a:cubicBezTo>
                    <a:pt x="219075" y="979297"/>
                    <a:pt x="0" y="760095"/>
                    <a:pt x="0" y="48958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997032" y="3208436"/>
            <a:ext cx="293786" cy="367159"/>
            <a:chOff x="0" y="0"/>
            <a:chExt cx="391715" cy="489545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391668" cy="489585"/>
            </a:xfrm>
            <a:custGeom>
              <a:avLst/>
              <a:gdLst/>
              <a:ahLst/>
              <a:cxnLst/>
              <a:rect l="l" t="t" r="r" b="b"/>
              <a:pathLst>
                <a:path w="391668" h="489585">
                  <a:moveTo>
                    <a:pt x="0" y="0"/>
                  </a:moveTo>
                  <a:lnTo>
                    <a:pt x="391668" y="0"/>
                  </a:lnTo>
                  <a:lnTo>
                    <a:pt x="391668" y="489585"/>
                  </a:lnTo>
                  <a:lnTo>
                    <a:pt x="0" y="48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32" r="-11" b="-324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787008" y="3975346"/>
            <a:ext cx="3804791" cy="318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Product Investment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87009" y="4405164"/>
            <a:ext cx="4713982" cy="15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2"/>
              </a:lnSpc>
            </a:pPr>
            <a:r>
              <a:rPr lang="en-GB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Prioritize inventory and marketing on top-performing products like the "Male Fact With Cotton Fabric..." and "Men's Blazer...", which are driving the highest revenue.</a:t>
            </a:r>
            <a:endParaRPr lang="en-US" sz="1874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2019210" y="3391941"/>
            <a:ext cx="5260776" cy="2939206"/>
            <a:chOff x="0" y="0"/>
            <a:chExt cx="7014368" cy="391894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014337" cy="3918966"/>
            </a:xfrm>
            <a:custGeom>
              <a:avLst/>
              <a:gdLst/>
              <a:ahLst/>
              <a:cxnLst/>
              <a:rect l="l" t="t" r="r" b="b"/>
              <a:pathLst>
                <a:path w="7014337" h="391896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31457" y="0"/>
                  </a:lnTo>
                  <a:cubicBezTo>
                    <a:pt x="6932422" y="0"/>
                    <a:pt x="7014337" y="81915"/>
                    <a:pt x="7014337" y="182880"/>
                  </a:cubicBezTo>
                  <a:lnTo>
                    <a:pt x="7014337" y="3736086"/>
                  </a:lnTo>
                  <a:cubicBezTo>
                    <a:pt x="7014337" y="3837051"/>
                    <a:pt x="6932422" y="3918966"/>
                    <a:pt x="6831457" y="3918966"/>
                  </a:cubicBezTo>
                  <a:lnTo>
                    <a:pt x="182880" y="3918966"/>
                  </a:lnTo>
                  <a:cubicBezTo>
                    <a:pt x="81915" y="3918966"/>
                    <a:pt x="0" y="3837051"/>
                    <a:pt x="0" y="3736086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19210" y="3363366"/>
            <a:ext cx="5260776" cy="114300"/>
            <a:chOff x="0" y="0"/>
            <a:chExt cx="7014368" cy="152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14337" cy="152400"/>
            </a:xfrm>
            <a:custGeom>
              <a:avLst/>
              <a:gdLst/>
              <a:ahLst/>
              <a:cxnLst/>
              <a:rect l="l" t="t" r="r" b="b"/>
              <a:pathLst>
                <a:path w="701433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38137" y="0"/>
                  </a:lnTo>
                  <a:cubicBezTo>
                    <a:pt x="6980174" y="0"/>
                    <a:pt x="7014337" y="34163"/>
                    <a:pt x="7014337" y="76200"/>
                  </a:cubicBezTo>
                  <a:cubicBezTo>
                    <a:pt x="7014337" y="118237"/>
                    <a:pt x="6980174" y="152400"/>
                    <a:pt x="693813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282365" y="3024782"/>
            <a:ext cx="734466" cy="734466"/>
            <a:chOff x="0" y="0"/>
            <a:chExt cx="979288" cy="97928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79297" cy="979297"/>
            </a:xfrm>
            <a:custGeom>
              <a:avLst/>
              <a:gdLst/>
              <a:ahLst/>
              <a:cxnLst/>
              <a:rect l="l" t="t" r="r" b="b"/>
              <a:pathLst>
                <a:path w="979297" h="979297">
                  <a:moveTo>
                    <a:pt x="0" y="489585"/>
                  </a:moveTo>
                  <a:cubicBezTo>
                    <a:pt x="0" y="219202"/>
                    <a:pt x="219202" y="0"/>
                    <a:pt x="489585" y="0"/>
                  </a:cubicBezTo>
                  <a:cubicBezTo>
                    <a:pt x="759968" y="0"/>
                    <a:pt x="979297" y="219202"/>
                    <a:pt x="979297" y="489585"/>
                  </a:cubicBezTo>
                  <a:cubicBezTo>
                    <a:pt x="979297" y="759968"/>
                    <a:pt x="760095" y="979297"/>
                    <a:pt x="489585" y="979297"/>
                  </a:cubicBezTo>
                  <a:cubicBezTo>
                    <a:pt x="219075" y="979297"/>
                    <a:pt x="0" y="760095"/>
                    <a:pt x="0" y="48958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4502631" y="3208436"/>
            <a:ext cx="293786" cy="367159"/>
            <a:chOff x="0" y="0"/>
            <a:chExt cx="391715" cy="489545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391668" cy="489585"/>
            </a:xfrm>
            <a:custGeom>
              <a:avLst/>
              <a:gdLst/>
              <a:ahLst/>
              <a:cxnLst/>
              <a:rect l="l" t="t" r="r" b="b"/>
              <a:pathLst>
                <a:path w="391668" h="489585">
                  <a:moveTo>
                    <a:pt x="0" y="0"/>
                  </a:moveTo>
                  <a:lnTo>
                    <a:pt x="391668" y="0"/>
                  </a:lnTo>
                  <a:lnTo>
                    <a:pt x="391668" y="489585"/>
                  </a:lnTo>
                  <a:lnTo>
                    <a:pt x="0" y="48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32" r="-11" b="-324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12292607" y="3975347"/>
            <a:ext cx="2720280" cy="36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Talent Retention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92607" y="4405164"/>
            <a:ext cx="4713982" cy="15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2"/>
              </a:lnSpc>
            </a:pP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Implement incentive programs to retain </a:t>
            </a:r>
            <a:r>
              <a:rPr lang="en-US" sz="1874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high-performing employees</a:t>
            </a: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like "</a:t>
            </a:r>
            <a:r>
              <a:rPr lang="ja-JP" alt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刘宁</a:t>
            </a: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 and “Lance Schultz”, who significantly contribute to transaction volumes.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08012" y="6943130"/>
            <a:ext cx="8013501" cy="2547491"/>
            <a:chOff x="0" y="0"/>
            <a:chExt cx="10684668" cy="339665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684637" cy="3396615"/>
            </a:xfrm>
            <a:custGeom>
              <a:avLst/>
              <a:gdLst/>
              <a:ahLst/>
              <a:cxnLst/>
              <a:rect l="l" t="t" r="r" b="b"/>
              <a:pathLst>
                <a:path w="10684637" h="33966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501757" y="0"/>
                  </a:lnTo>
                  <a:cubicBezTo>
                    <a:pt x="10602722" y="0"/>
                    <a:pt x="10684637" y="81915"/>
                    <a:pt x="10684637" y="182880"/>
                  </a:cubicBezTo>
                  <a:lnTo>
                    <a:pt x="10684637" y="3213735"/>
                  </a:lnTo>
                  <a:cubicBezTo>
                    <a:pt x="10684637" y="3314700"/>
                    <a:pt x="10602722" y="3396615"/>
                    <a:pt x="10501757" y="3396615"/>
                  </a:cubicBezTo>
                  <a:lnTo>
                    <a:pt x="182880" y="3396615"/>
                  </a:lnTo>
                  <a:cubicBezTo>
                    <a:pt x="81915" y="3396615"/>
                    <a:pt x="0" y="3314700"/>
                    <a:pt x="0" y="3213735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008012" y="6914555"/>
            <a:ext cx="8013501" cy="114300"/>
            <a:chOff x="0" y="0"/>
            <a:chExt cx="10684668" cy="152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684637" cy="152400"/>
            </a:xfrm>
            <a:custGeom>
              <a:avLst/>
              <a:gdLst/>
              <a:ahLst/>
              <a:cxnLst/>
              <a:rect l="l" t="t" r="r" b="b"/>
              <a:pathLst>
                <a:path w="1068463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608437" y="0"/>
                  </a:lnTo>
                  <a:cubicBezTo>
                    <a:pt x="10650474" y="0"/>
                    <a:pt x="10684637" y="34163"/>
                    <a:pt x="10684637" y="76200"/>
                  </a:cubicBezTo>
                  <a:cubicBezTo>
                    <a:pt x="10684637" y="118237"/>
                    <a:pt x="10650474" y="152400"/>
                    <a:pt x="1060843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4647530" y="6575971"/>
            <a:ext cx="734466" cy="734466"/>
            <a:chOff x="0" y="0"/>
            <a:chExt cx="979288" cy="9792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79297" cy="979297"/>
            </a:xfrm>
            <a:custGeom>
              <a:avLst/>
              <a:gdLst/>
              <a:ahLst/>
              <a:cxnLst/>
              <a:rect l="l" t="t" r="r" b="b"/>
              <a:pathLst>
                <a:path w="979297" h="979297">
                  <a:moveTo>
                    <a:pt x="0" y="489585"/>
                  </a:moveTo>
                  <a:cubicBezTo>
                    <a:pt x="0" y="219202"/>
                    <a:pt x="219202" y="0"/>
                    <a:pt x="489585" y="0"/>
                  </a:cubicBezTo>
                  <a:cubicBezTo>
                    <a:pt x="759968" y="0"/>
                    <a:pt x="979297" y="219202"/>
                    <a:pt x="979297" y="489585"/>
                  </a:cubicBezTo>
                  <a:cubicBezTo>
                    <a:pt x="979297" y="759968"/>
                    <a:pt x="760095" y="979297"/>
                    <a:pt x="489585" y="979297"/>
                  </a:cubicBezTo>
                  <a:cubicBezTo>
                    <a:pt x="219075" y="979297"/>
                    <a:pt x="0" y="760095"/>
                    <a:pt x="0" y="48958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4867796" y="6759625"/>
            <a:ext cx="293786" cy="367159"/>
            <a:chOff x="0" y="0"/>
            <a:chExt cx="391715" cy="489545"/>
          </a:xfrm>
        </p:grpSpPr>
        <p:sp>
          <p:nvSpPr>
            <p:cNvPr id="45" name="Freeform 45" descr="preencoded.png"/>
            <p:cNvSpPr/>
            <p:nvPr/>
          </p:nvSpPr>
          <p:spPr>
            <a:xfrm>
              <a:off x="0" y="0"/>
              <a:ext cx="391668" cy="489585"/>
            </a:xfrm>
            <a:custGeom>
              <a:avLst/>
              <a:gdLst/>
              <a:ahLst/>
              <a:cxnLst/>
              <a:rect l="l" t="t" r="r" b="b"/>
              <a:pathLst>
                <a:path w="391668" h="489585">
                  <a:moveTo>
                    <a:pt x="0" y="0"/>
                  </a:moveTo>
                  <a:lnTo>
                    <a:pt x="391668" y="0"/>
                  </a:lnTo>
                  <a:lnTo>
                    <a:pt x="391668" y="489585"/>
                  </a:lnTo>
                  <a:lnTo>
                    <a:pt x="0" y="48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32" r="-11" b="-324"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1281410" y="7526535"/>
            <a:ext cx="4281190" cy="318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Targeted Marketing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81410" y="7956351"/>
            <a:ext cx="7466708" cy="1150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Develop specific loyalty programs and marketing campaigns tailored to the </a:t>
            </a:r>
            <a:r>
              <a:rPr lang="en-US" sz="1874" b="1" dirty="0">
                <a:solidFill>
                  <a:srgbClr val="D7D4CC"/>
                </a:solidFill>
                <a:latin typeface="Raleway Bold"/>
                <a:ea typeface="Raleway Medium"/>
                <a:cs typeface="Raleway Medium"/>
                <a:sym typeface="Raleway Bold"/>
              </a:rPr>
              <a:t>18</a:t>
            </a:r>
            <a:r>
              <a:rPr lang="en-US" sz="1874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–24 age group</a:t>
            </a: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identified as the highest-spending demographic.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266336" y="6943130"/>
            <a:ext cx="8013650" cy="2547491"/>
            <a:chOff x="0" y="0"/>
            <a:chExt cx="10684867" cy="339665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684891" cy="3396615"/>
            </a:xfrm>
            <a:custGeom>
              <a:avLst/>
              <a:gdLst/>
              <a:ahLst/>
              <a:cxnLst/>
              <a:rect l="l" t="t" r="r" b="b"/>
              <a:pathLst>
                <a:path w="10684891" h="33966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502011" y="0"/>
                  </a:lnTo>
                  <a:cubicBezTo>
                    <a:pt x="10602976" y="0"/>
                    <a:pt x="10684891" y="81915"/>
                    <a:pt x="10684891" y="182880"/>
                  </a:cubicBezTo>
                  <a:lnTo>
                    <a:pt x="10684891" y="3213735"/>
                  </a:lnTo>
                  <a:cubicBezTo>
                    <a:pt x="10684891" y="3314700"/>
                    <a:pt x="10602976" y="3396615"/>
                    <a:pt x="10502011" y="3396615"/>
                  </a:cubicBezTo>
                  <a:lnTo>
                    <a:pt x="182880" y="3396615"/>
                  </a:lnTo>
                  <a:cubicBezTo>
                    <a:pt x="81915" y="3396615"/>
                    <a:pt x="0" y="3314700"/>
                    <a:pt x="0" y="3213735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9266336" y="6914555"/>
            <a:ext cx="8013650" cy="114300"/>
            <a:chOff x="0" y="0"/>
            <a:chExt cx="10684867" cy="1524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684891" cy="152400"/>
            </a:xfrm>
            <a:custGeom>
              <a:avLst/>
              <a:gdLst/>
              <a:ahLst/>
              <a:cxnLst/>
              <a:rect l="l" t="t" r="r" b="b"/>
              <a:pathLst>
                <a:path w="10684891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608691" y="0"/>
                  </a:lnTo>
                  <a:cubicBezTo>
                    <a:pt x="10650728" y="0"/>
                    <a:pt x="10684891" y="34163"/>
                    <a:pt x="10684891" y="76200"/>
                  </a:cubicBezTo>
                  <a:cubicBezTo>
                    <a:pt x="10684891" y="118237"/>
                    <a:pt x="10650728" y="152400"/>
                    <a:pt x="10608691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2905854" y="6575971"/>
            <a:ext cx="734466" cy="734466"/>
            <a:chOff x="0" y="0"/>
            <a:chExt cx="979288" cy="97928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979297" cy="979297"/>
            </a:xfrm>
            <a:custGeom>
              <a:avLst/>
              <a:gdLst/>
              <a:ahLst/>
              <a:cxnLst/>
              <a:rect l="l" t="t" r="r" b="b"/>
              <a:pathLst>
                <a:path w="979297" h="979297">
                  <a:moveTo>
                    <a:pt x="0" y="489585"/>
                  </a:moveTo>
                  <a:cubicBezTo>
                    <a:pt x="0" y="219202"/>
                    <a:pt x="219202" y="0"/>
                    <a:pt x="489585" y="0"/>
                  </a:cubicBezTo>
                  <a:cubicBezTo>
                    <a:pt x="759968" y="0"/>
                    <a:pt x="979297" y="219202"/>
                    <a:pt x="979297" y="489585"/>
                  </a:cubicBezTo>
                  <a:cubicBezTo>
                    <a:pt x="979297" y="759968"/>
                    <a:pt x="760095" y="979297"/>
                    <a:pt x="489585" y="979297"/>
                  </a:cubicBezTo>
                  <a:cubicBezTo>
                    <a:pt x="219075" y="979297"/>
                    <a:pt x="0" y="760095"/>
                    <a:pt x="0" y="48958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13126120" y="6759625"/>
            <a:ext cx="293786" cy="367159"/>
            <a:chOff x="0" y="0"/>
            <a:chExt cx="391715" cy="489545"/>
          </a:xfrm>
        </p:grpSpPr>
        <p:sp>
          <p:nvSpPr>
            <p:cNvPr id="55" name="Freeform 55" descr="preencoded.png"/>
            <p:cNvSpPr/>
            <p:nvPr/>
          </p:nvSpPr>
          <p:spPr>
            <a:xfrm>
              <a:off x="0" y="0"/>
              <a:ext cx="391668" cy="489585"/>
            </a:xfrm>
            <a:custGeom>
              <a:avLst/>
              <a:gdLst/>
              <a:ahLst/>
              <a:cxnLst/>
              <a:rect l="l" t="t" r="r" b="b"/>
              <a:pathLst>
                <a:path w="391668" h="489585">
                  <a:moveTo>
                    <a:pt x="0" y="0"/>
                  </a:moveTo>
                  <a:lnTo>
                    <a:pt x="391668" y="0"/>
                  </a:lnTo>
                  <a:lnTo>
                    <a:pt x="391668" y="489585"/>
                  </a:lnTo>
                  <a:lnTo>
                    <a:pt x="0" y="48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32" r="-11" b="-324"/>
              </a:stretch>
            </a:blipFill>
          </p:spPr>
        </p:sp>
      </p:grpSp>
      <p:sp>
        <p:nvSpPr>
          <p:cNvPr id="56" name="TextBox 56"/>
          <p:cNvSpPr txBox="1"/>
          <p:nvPr/>
        </p:nvSpPr>
        <p:spPr>
          <a:xfrm>
            <a:off x="9539734" y="7526536"/>
            <a:ext cx="3719066" cy="318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Strategic Expansion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539734" y="7956351"/>
            <a:ext cx="7466856" cy="126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Explore opportunities to expand store presence or optimize operations in </a:t>
            </a:r>
            <a:r>
              <a:rPr lang="en-US" sz="1874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high-performing regions</a:t>
            </a: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like China and the USA to leverage existing market strengths.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38820" y="797124"/>
            <a:ext cx="1374398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40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Tools &amp; Skills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0731" y="1575408"/>
            <a:ext cx="16210360" cy="31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achieve comprehensive data analysis and impactful visualizations, we leveraged a suite of powerful tools and honed essential skills.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8820" y="2686496"/>
            <a:ext cx="8001297" cy="1833414"/>
            <a:chOff x="0" y="0"/>
            <a:chExt cx="10668397" cy="24445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68381" cy="2444496"/>
            </a:xfrm>
            <a:custGeom>
              <a:avLst/>
              <a:gdLst/>
              <a:ahLst/>
              <a:cxnLst/>
              <a:rect l="l" t="t" r="r" b="b"/>
              <a:pathLst>
                <a:path w="10668381" h="244449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485501" y="0"/>
                  </a:lnTo>
                  <a:cubicBezTo>
                    <a:pt x="10586466" y="0"/>
                    <a:pt x="10668381" y="81915"/>
                    <a:pt x="10668381" y="182880"/>
                  </a:cubicBezTo>
                  <a:lnTo>
                    <a:pt x="10668381" y="2261616"/>
                  </a:lnTo>
                  <a:cubicBezTo>
                    <a:pt x="10668381" y="2362581"/>
                    <a:pt x="10586466" y="2444496"/>
                    <a:pt x="10485501" y="2444496"/>
                  </a:cubicBezTo>
                  <a:lnTo>
                    <a:pt x="182880" y="2444496"/>
                  </a:lnTo>
                  <a:cubicBezTo>
                    <a:pt x="81915" y="2444496"/>
                    <a:pt x="0" y="2362581"/>
                    <a:pt x="0" y="2261616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51808" y="2375439"/>
            <a:ext cx="623292" cy="623292"/>
            <a:chOff x="0" y="0"/>
            <a:chExt cx="831057" cy="8310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1088" cy="831088"/>
            </a:xfrm>
            <a:custGeom>
              <a:avLst/>
              <a:gdLst/>
              <a:ahLst/>
              <a:cxnLst/>
              <a:rect l="l" t="t" r="r" b="b"/>
              <a:pathLst>
                <a:path w="831088" h="831088">
                  <a:moveTo>
                    <a:pt x="0" y="415544"/>
                  </a:moveTo>
                  <a:cubicBezTo>
                    <a:pt x="0" y="186055"/>
                    <a:pt x="186055" y="0"/>
                    <a:pt x="415544" y="0"/>
                  </a:cubicBezTo>
                  <a:cubicBezTo>
                    <a:pt x="645033" y="0"/>
                    <a:pt x="831088" y="186055"/>
                    <a:pt x="831088" y="415544"/>
                  </a:cubicBezTo>
                  <a:cubicBezTo>
                    <a:pt x="831088" y="645033"/>
                    <a:pt x="645033" y="831088"/>
                    <a:pt x="415544" y="831088"/>
                  </a:cubicBezTo>
                  <a:cubicBezTo>
                    <a:pt x="186055" y="831088"/>
                    <a:pt x="0" y="645033"/>
                    <a:pt x="0" y="415544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38820" y="2547377"/>
            <a:ext cx="249269" cy="311658"/>
            <a:chOff x="-5167913" y="22271"/>
            <a:chExt cx="332359" cy="415544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-5167913" y="22271"/>
              <a:ext cx="332359" cy="415544"/>
            </a:xfrm>
            <a:custGeom>
              <a:avLst/>
              <a:gdLst/>
              <a:ahLst/>
              <a:cxnLst/>
              <a:rect l="l" t="t" r="r" b="b"/>
              <a:pathLst>
                <a:path w="332359" h="415544">
                  <a:moveTo>
                    <a:pt x="0" y="0"/>
                  </a:moveTo>
                  <a:lnTo>
                    <a:pt x="332359" y="0"/>
                  </a:lnTo>
                  <a:lnTo>
                    <a:pt x="332359" y="415544"/>
                  </a:lnTo>
                  <a:lnTo>
                    <a:pt x="0" y="415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63" r="-7" b="-75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594574" y="2548072"/>
            <a:ext cx="2308771" cy="28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00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Python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4574" y="3091176"/>
            <a:ext cx="7528620" cy="97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Employed for robust data cleaning, extensive preprocessing, and feature engineering to prepare diverse datasets for analysis.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47882" y="2686496"/>
            <a:ext cx="8001297" cy="1833414"/>
            <a:chOff x="0" y="0"/>
            <a:chExt cx="10668397" cy="24445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668381" cy="2444496"/>
            </a:xfrm>
            <a:custGeom>
              <a:avLst/>
              <a:gdLst/>
              <a:ahLst/>
              <a:cxnLst/>
              <a:rect l="l" t="t" r="r" b="b"/>
              <a:pathLst>
                <a:path w="10668381" h="244449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485501" y="0"/>
                  </a:lnTo>
                  <a:cubicBezTo>
                    <a:pt x="10586466" y="0"/>
                    <a:pt x="10668381" y="81915"/>
                    <a:pt x="10668381" y="182880"/>
                  </a:cubicBezTo>
                  <a:lnTo>
                    <a:pt x="10668381" y="2261616"/>
                  </a:lnTo>
                  <a:cubicBezTo>
                    <a:pt x="10668381" y="2362581"/>
                    <a:pt x="10586466" y="2444496"/>
                    <a:pt x="10485501" y="2444496"/>
                  </a:cubicBezTo>
                  <a:lnTo>
                    <a:pt x="182880" y="2444496"/>
                  </a:lnTo>
                  <a:cubicBezTo>
                    <a:pt x="81915" y="2444496"/>
                    <a:pt x="0" y="2362581"/>
                    <a:pt x="0" y="2261616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319950" y="2375450"/>
            <a:ext cx="623292" cy="623292"/>
            <a:chOff x="0" y="0"/>
            <a:chExt cx="831057" cy="8310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31088" cy="831088"/>
            </a:xfrm>
            <a:custGeom>
              <a:avLst/>
              <a:gdLst/>
              <a:ahLst/>
              <a:cxnLst/>
              <a:rect l="l" t="t" r="r" b="b"/>
              <a:pathLst>
                <a:path w="831088" h="831088">
                  <a:moveTo>
                    <a:pt x="0" y="415544"/>
                  </a:moveTo>
                  <a:cubicBezTo>
                    <a:pt x="0" y="186055"/>
                    <a:pt x="186055" y="0"/>
                    <a:pt x="415544" y="0"/>
                  </a:cubicBezTo>
                  <a:cubicBezTo>
                    <a:pt x="645033" y="0"/>
                    <a:pt x="831088" y="186055"/>
                    <a:pt x="831088" y="415544"/>
                  </a:cubicBezTo>
                  <a:cubicBezTo>
                    <a:pt x="831088" y="645033"/>
                    <a:pt x="645033" y="831088"/>
                    <a:pt x="415544" y="831088"/>
                  </a:cubicBezTo>
                  <a:cubicBezTo>
                    <a:pt x="186055" y="831088"/>
                    <a:pt x="0" y="645033"/>
                    <a:pt x="0" y="415544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506963" y="2545988"/>
            <a:ext cx="249288" cy="311646"/>
            <a:chOff x="0" y="0"/>
            <a:chExt cx="332383" cy="415528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332359" cy="415544"/>
            </a:xfrm>
            <a:custGeom>
              <a:avLst/>
              <a:gdLst/>
              <a:ahLst/>
              <a:cxnLst/>
              <a:rect l="l" t="t" r="r" b="b"/>
              <a:pathLst>
                <a:path w="332359" h="415544">
                  <a:moveTo>
                    <a:pt x="0" y="0"/>
                  </a:moveTo>
                  <a:lnTo>
                    <a:pt x="332359" y="0"/>
                  </a:lnTo>
                  <a:lnTo>
                    <a:pt x="332359" y="415544"/>
                  </a:lnTo>
                  <a:lnTo>
                    <a:pt x="0" y="415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63" r="-7" b="-759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0067953" y="2545988"/>
            <a:ext cx="2308771" cy="28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00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MySQL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67952" y="3092412"/>
            <a:ext cx="7528620" cy="63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Utilized for efficient data storage, complex SQL queries, and managing relational databases to retrieve specific insights.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38820" y="5039320"/>
            <a:ext cx="8001297" cy="1833414"/>
            <a:chOff x="0" y="0"/>
            <a:chExt cx="10668397" cy="244455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668381" cy="2444496"/>
            </a:xfrm>
            <a:custGeom>
              <a:avLst/>
              <a:gdLst/>
              <a:ahLst/>
              <a:cxnLst/>
              <a:rect l="l" t="t" r="r" b="b"/>
              <a:pathLst>
                <a:path w="10668381" h="244449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485501" y="0"/>
                  </a:lnTo>
                  <a:cubicBezTo>
                    <a:pt x="10586466" y="0"/>
                    <a:pt x="10668381" y="81915"/>
                    <a:pt x="10668381" y="182880"/>
                  </a:cubicBezTo>
                  <a:lnTo>
                    <a:pt x="10668381" y="2261616"/>
                  </a:lnTo>
                  <a:cubicBezTo>
                    <a:pt x="10668381" y="2362581"/>
                    <a:pt x="10586466" y="2444496"/>
                    <a:pt x="10485501" y="2444496"/>
                  </a:cubicBezTo>
                  <a:lnTo>
                    <a:pt x="182880" y="2444496"/>
                  </a:lnTo>
                  <a:cubicBezTo>
                    <a:pt x="81915" y="2444496"/>
                    <a:pt x="0" y="2362581"/>
                    <a:pt x="0" y="2261616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851831" y="4680091"/>
            <a:ext cx="623292" cy="623292"/>
            <a:chOff x="0" y="0"/>
            <a:chExt cx="831057" cy="83105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31088" cy="831088"/>
            </a:xfrm>
            <a:custGeom>
              <a:avLst/>
              <a:gdLst/>
              <a:ahLst/>
              <a:cxnLst/>
              <a:rect l="l" t="t" r="r" b="b"/>
              <a:pathLst>
                <a:path w="831088" h="831088">
                  <a:moveTo>
                    <a:pt x="0" y="415544"/>
                  </a:moveTo>
                  <a:cubicBezTo>
                    <a:pt x="0" y="186055"/>
                    <a:pt x="186055" y="0"/>
                    <a:pt x="415544" y="0"/>
                  </a:cubicBezTo>
                  <a:cubicBezTo>
                    <a:pt x="645033" y="0"/>
                    <a:pt x="831088" y="186055"/>
                    <a:pt x="831088" y="415544"/>
                  </a:cubicBezTo>
                  <a:cubicBezTo>
                    <a:pt x="831088" y="645033"/>
                    <a:pt x="645033" y="831088"/>
                    <a:pt x="415544" y="831088"/>
                  </a:cubicBezTo>
                  <a:cubicBezTo>
                    <a:pt x="186055" y="831088"/>
                    <a:pt x="0" y="645033"/>
                    <a:pt x="0" y="415544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040756" y="4835925"/>
            <a:ext cx="249287" cy="311646"/>
            <a:chOff x="0" y="0"/>
            <a:chExt cx="332383" cy="415528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332359" cy="415544"/>
            </a:xfrm>
            <a:custGeom>
              <a:avLst/>
              <a:gdLst/>
              <a:ahLst/>
              <a:cxnLst/>
              <a:rect l="l" t="t" r="r" b="b"/>
              <a:pathLst>
                <a:path w="332359" h="415544">
                  <a:moveTo>
                    <a:pt x="0" y="0"/>
                  </a:moveTo>
                  <a:lnTo>
                    <a:pt x="332359" y="0"/>
                  </a:lnTo>
                  <a:lnTo>
                    <a:pt x="332359" y="415544"/>
                  </a:lnTo>
                  <a:lnTo>
                    <a:pt x="0" y="415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63" r="-7" b="-759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1594573" y="4857005"/>
            <a:ext cx="2308771" cy="28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00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Power BI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94574" y="5414933"/>
            <a:ext cx="7528620" cy="97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Implemented for designing interactive dashboards and dynamic reports, enabling intuitive data exploration and visualization.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247882" y="5039320"/>
            <a:ext cx="8001297" cy="1833414"/>
            <a:chOff x="0" y="0"/>
            <a:chExt cx="10668397" cy="244455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668381" cy="2444496"/>
            </a:xfrm>
            <a:custGeom>
              <a:avLst/>
              <a:gdLst/>
              <a:ahLst/>
              <a:cxnLst/>
              <a:rect l="l" t="t" r="r" b="b"/>
              <a:pathLst>
                <a:path w="10668381" h="244449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485501" y="0"/>
                  </a:lnTo>
                  <a:cubicBezTo>
                    <a:pt x="10586466" y="0"/>
                    <a:pt x="10668381" y="81915"/>
                    <a:pt x="10668381" y="182880"/>
                  </a:cubicBezTo>
                  <a:lnTo>
                    <a:pt x="10668381" y="2261616"/>
                  </a:lnTo>
                  <a:cubicBezTo>
                    <a:pt x="10668381" y="2362581"/>
                    <a:pt x="10586466" y="2444496"/>
                    <a:pt x="10485501" y="2444496"/>
                  </a:cubicBezTo>
                  <a:lnTo>
                    <a:pt x="182880" y="2444496"/>
                  </a:lnTo>
                  <a:cubicBezTo>
                    <a:pt x="81915" y="2444496"/>
                    <a:pt x="0" y="2362581"/>
                    <a:pt x="0" y="2261616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9319973" y="4680102"/>
            <a:ext cx="623292" cy="623292"/>
            <a:chOff x="0" y="0"/>
            <a:chExt cx="831057" cy="83105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31088" cy="831088"/>
            </a:xfrm>
            <a:custGeom>
              <a:avLst/>
              <a:gdLst/>
              <a:ahLst/>
              <a:cxnLst/>
              <a:rect l="l" t="t" r="r" b="b"/>
              <a:pathLst>
                <a:path w="831088" h="831088">
                  <a:moveTo>
                    <a:pt x="0" y="415544"/>
                  </a:moveTo>
                  <a:cubicBezTo>
                    <a:pt x="0" y="186055"/>
                    <a:pt x="186055" y="0"/>
                    <a:pt x="415544" y="0"/>
                  </a:cubicBezTo>
                  <a:cubicBezTo>
                    <a:pt x="645033" y="0"/>
                    <a:pt x="831088" y="186055"/>
                    <a:pt x="831088" y="415544"/>
                  </a:cubicBezTo>
                  <a:cubicBezTo>
                    <a:pt x="831088" y="645033"/>
                    <a:pt x="645033" y="831088"/>
                    <a:pt x="415544" y="831088"/>
                  </a:cubicBezTo>
                  <a:cubicBezTo>
                    <a:pt x="186055" y="831088"/>
                    <a:pt x="0" y="645033"/>
                    <a:pt x="0" y="415544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9506945" y="4852838"/>
            <a:ext cx="249288" cy="311646"/>
            <a:chOff x="0" y="0"/>
            <a:chExt cx="332383" cy="415528"/>
          </a:xfrm>
        </p:grpSpPr>
        <p:sp>
          <p:nvSpPr>
            <p:cNvPr id="45" name="Freeform 45" descr="preencoded.png"/>
            <p:cNvSpPr/>
            <p:nvPr/>
          </p:nvSpPr>
          <p:spPr>
            <a:xfrm>
              <a:off x="0" y="0"/>
              <a:ext cx="332359" cy="415544"/>
            </a:xfrm>
            <a:custGeom>
              <a:avLst/>
              <a:gdLst/>
              <a:ahLst/>
              <a:cxnLst/>
              <a:rect l="l" t="t" r="r" b="b"/>
              <a:pathLst>
                <a:path w="332359" h="415544">
                  <a:moveTo>
                    <a:pt x="0" y="0"/>
                  </a:moveTo>
                  <a:lnTo>
                    <a:pt x="332359" y="0"/>
                  </a:lnTo>
                  <a:lnTo>
                    <a:pt x="332359" y="415544"/>
                  </a:lnTo>
                  <a:lnTo>
                    <a:pt x="0" y="415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763" r="-7" b="-759"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10067952" y="4857005"/>
            <a:ext cx="2308771" cy="28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00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PowerPoint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067952" y="5414933"/>
            <a:ext cx="7528620" cy="97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Used for crafting compelling presentations and executive summaries, effectively communicating key findings and recommendations.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068942" y="7359958"/>
            <a:ext cx="103883" cy="103883"/>
            <a:chOff x="0" y="0"/>
            <a:chExt cx="138510" cy="13851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30">
                  <a:moveTo>
                    <a:pt x="0" y="69215"/>
                  </a:moveTo>
                  <a:cubicBezTo>
                    <a:pt x="0" y="30988"/>
                    <a:pt x="30988" y="0"/>
                    <a:pt x="69215" y="0"/>
                  </a:cubicBezTo>
                  <a:cubicBezTo>
                    <a:pt x="107442" y="0"/>
                    <a:pt x="138430" y="30988"/>
                    <a:pt x="138430" y="69215"/>
                  </a:cubicBezTo>
                  <a:cubicBezTo>
                    <a:pt x="138430" y="107442"/>
                    <a:pt x="107442" y="138430"/>
                    <a:pt x="69215" y="138430"/>
                  </a:cubicBezTo>
                  <a:cubicBezTo>
                    <a:pt x="30988" y="138430"/>
                    <a:pt x="0" y="107442"/>
                    <a:pt x="0" y="6921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1350466" y="7319282"/>
            <a:ext cx="4000671" cy="289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00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Key Skills Developed: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70593" y="7773720"/>
            <a:ext cx="15898714" cy="31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562"/>
              </a:lnSpc>
              <a:buFont typeface="Arial"/>
              <a:buChar char="•"/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Advanced SQL for complex data retrieval and manipulation.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70593" y="8245080"/>
            <a:ext cx="15898714" cy="31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562"/>
              </a:lnSpc>
              <a:buFont typeface="Arial"/>
              <a:buChar char="•"/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Proficient Data Cleaning techniques to ensure data accuracy and reliability.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76351" y="8711592"/>
            <a:ext cx="15898714" cy="31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562"/>
              </a:lnSpc>
              <a:buFont typeface="Arial"/>
              <a:buChar char="•"/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Effective use of Joins to integrate disparate data sources.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70593" y="9187864"/>
            <a:ext cx="15898714" cy="31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562"/>
              </a:lnSpc>
              <a:buFont typeface="Arial"/>
              <a:buChar char="•"/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Strategic Data Visualization for clear and concise reporting.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70593" y="9664136"/>
            <a:ext cx="15898714" cy="31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562"/>
              </a:lnSpc>
              <a:buFont typeface="Arial"/>
              <a:buChar char="•"/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Applied Business Intelligence principles to drive actionable insights.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959327" y="4305300"/>
            <a:ext cx="9227344" cy="97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96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59327" y="7124700"/>
            <a:ext cx="9227344" cy="1950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37"/>
              </a:lnSpc>
            </a:pPr>
            <a:r>
              <a:rPr lang="en-US" sz="2437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Github: </a:t>
            </a:r>
            <a:r>
              <a:rPr lang="en-US" sz="2437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https://github.com/Doodad7</a:t>
            </a:r>
            <a:endParaRPr lang="en-US" sz="2437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>
              <a:lnSpc>
                <a:spcPts val="3937"/>
              </a:lnSpc>
            </a:pPr>
            <a:r>
              <a:rPr lang="en-US" sz="2437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LinkedIn: </a:t>
            </a:r>
            <a:r>
              <a:rPr lang="en-US" sz="2437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https://www.linkedin.com/in/bassam-mohammed-ba3284315/</a:t>
            </a:r>
            <a:endParaRPr lang="en-US" sz="2437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>
              <a:lnSpc>
                <a:spcPts val="3937"/>
              </a:lnSpc>
            </a:pPr>
            <a:endParaRPr lang="en-US" sz="2437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A0339-B535-C73B-7453-48A2E3CF8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" y="0"/>
            <a:ext cx="731611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37927" y="767952"/>
            <a:ext cx="6939111" cy="78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Presentation 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37957" y="2055587"/>
            <a:ext cx="600521" cy="600521"/>
            <a:chOff x="0" y="0"/>
            <a:chExt cx="800695" cy="800695"/>
          </a:xfrm>
          <a:solidFill>
            <a:srgbClr val="FFE14D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800735" cy="800735"/>
            </a:xfrm>
            <a:custGeom>
              <a:avLst/>
              <a:gdLst/>
              <a:ahLst/>
              <a:cxnLst/>
              <a:rect l="l" t="t" r="r" b="b"/>
              <a:pathLst>
                <a:path w="800735" h="800735">
                  <a:moveTo>
                    <a:pt x="0" y="400304"/>
                  </a:moveTo>
                  <a:cubicBezTo>
                    <a:pt x="0" y="179197"/>
                    <a:pt x="179197" y="0"/>
                    <a:pt x="400304" y="0"/>
                  </a:cubicBezTo>
                  <a:cubicBezTo>
                    <a:pt x="621411" y="0"/>
                    <a:pt x="800735" y="179197"/>
                    <a:pt x="800735" y="400304"/>
                  </a:cubicBezTo>
                  <a:cubicBezTo>
                    <a:pt x="800735" y="621411"/>
                    <a:pt x="621411" y="800735"/>
                    <a:pt x="400304" y="800735"/>
                  </a:cubicBezTo>
                  <a:cubicBezTo>
                    <a:pt x="179197" y="800735"/>
                    <a:pt x="0" y="621411"/>
                    <a:pt x="0" y="40030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TextBox 9"/>
          <p:cNvSpPr txBox="1"/>
          <p:nvPr/>
        </p:nvSpPr>
        <p:spPr>
          <a:xfrm>
            <a:off x="1160190" y="2216274"/>
            <a:ext cx="35584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latin typeface="Comfortaa Bold"/>
                <a:ea typeface="Comfortaa Bold"/>
                <a:cs typeface="Comfortaa Bold"/>
                <a:sym typeface="Comfortaa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5297" y="2163515"/>
            <a:ext cx="6071741" cy="353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Executive Summary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297" y="2618184"/>
            <a:ext cx="15344775" cy="52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high-level overview of the project's scope and key findings.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37927" y="3674417"/>
            <a:ext cx="600521" cy="600521"/>
            <a:chOff x="0" y="0"/>
            <a:chExt cx="800695" cy="800695"/>
          </a:xfrm>
          <a:solidFill>
            <a:srgbClr val="FFE14D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0735" cy="800735"/>
            </a:xfrm>
            <a:custGeom>
              <a:avLst/>
              <a:gdLst/>
              <a:ahLst/>
              <a:cxnLst/>
              <a:rect l="l" t="t" r="r" b="b"/>
              <a:pathLst>
                <a:path w="800735" h="800735">
                  <a:moveTo>
                    <a:pt x="0" y="400304"/>
                  </a:moveTo>
                  <a:cubicBezTo>
                    <a:pt x="0" y="179197"/>
                    <a:pt x="179197" y="0"/>
                    <a:pt x="400304" y="0"/>
                  </a:cubicBezTo>
                  <a:cubicBezTo>
                    <a:pt x="621411" y="0"/>
                    <a:pt x="800735" y="179197"/>
                    <a:pt x="800735" y="400304"/>
                  </a:cubicBezTo>
                  <a:cubicBezTo>
                    <a:pt x="800735" y="621411"/>
                    <a:pt x="621411" y="800735"/>
                    <a:pt x="400304" y="800735"/>
                  </a:cubicBezTo>
                  <a:cubicBezTo>
                    <a:pt x="179197" y="800735"/>
                    <a:pt x="0" y="621411"/>
                    <a:pt x="0" y="40030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4" name="TextBox 14"/>
          <p:cNvSpPr txBox="1"/>
          <p:nvPr/>
        </p:nvSpPr>
        <p:spPr>
          <a:xfrm>
            <a:off x="1160190" y="3799805"/>
            <a:ext cx="35584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latin typeface="Comfortaa Bold"/>
                <a:ea typeface="Comfortaa Bold"/>
                <a:cs typeface="Comfortaa Bold"/>
                <a:sym typeface="Comfortaa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5297" y="3747046"/>
            <a:ext cx="3826520" cy="38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Dataset &amp; Data Cleaning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5297" y="4201716"/>
            <a:ext cx="15344775" cy="52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Understanding the raw data and the preparation steps involved.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7927" y="5257949"/>
            <a:ext cx="600521" cy="600521"/>
            <a:chOff x="0" y="0"/>
            <a:chExt cx="800695" cy="800695"/>
          </a:xfrm>
          <a:solidFill>
            <a:srgbClr val="FFE14D"/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0735" cy="800735"/>
            </a:xfrm>
            <a:custGeom>
              <a:avLst/>
              <a:gdLst/>
              <a:ahLst/>
              <a:cxnLst/>
              <a:rect l="l" t="t" r="r" b="b"/>
              <a:pathLst>
                <a:path w="800735" h="800735">
                  <a:moveTo>
                    <a:pt x="0" y="400304"/>
                  </a:moveTo>
                  <a:cubicBezTo>
                    <a:pt x="0" y="179197"/>
                    <a:pt x="179197" y="0"/>
                    <a:pt x="400304" y="0"/>
                  </a:cubicBezTo>
                  <a:cubicBezTo>
                    <a:pt x="621411" y="0"/>
                    <a:pt x="800735" y="179197"/>
                    <a:pt x="800735" y="400304"/>
                  </a:cubicBezTo>
                  <a:cubicBezTo>
                    <a:pt x="800735" y="621411"/>
                    <a:pt x="621411" y="800735"/>
                    <a:pt x="400304" y="800735"/>
                  </a:cubicBezTo>
                  <a:cubicBezTo>
                    <a:pt x="179197" y="800735"/>
                    <a:pt x="0" y="621411"/>
                    <a:pt x="0" y="40030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9" name="TextBox 19"/>
          <p:cNvSpPr txBox="1"/>
          <p:nvPr/>
        </p:nvSpPr>
        <p:spPr>
          <a:xfrm>
            <a:off x="1160190" y="5383336"/>
            <a:ext cx="35584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latin typeface="Comfortaa Bold"/>
                <a:ea typeface="Comfortaa Bold"/>
                <a:cs typeface="Comfortaa Bold"/>
                <a:sym typeface="Comfortaa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297" y="5330577"/>
            <a:ext cx="6158805" cy="38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MySQL Analysis &amp; Power BI Dashboards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05297" y="5785248"/>
            <a:ext cx="15344775" cy="52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Detailed insights from SQL queries and interactive visualizations.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37927" y="6841480"/>
            <a:ext cx="600521" cy="600521"/>
            <a:chOff x="0" y="0"/>
            <a:chExt cx="800695" cy="800695"/>
          </a:xfrm>
          <a:solidFill>
            <a:srgbClr val="FFE14D"/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800735" cy="800735"/>
            </a:xfrm>
            <a:custGeom>
              <a:avLst/>
              <a:gdLst/>
              <a:ahLst/>
              <a:cxnLst/>
              <a:rect l="l" t="t" r="r" b="b"/>
              <a:pathLst>
                <a:path w="800735" h="800735">
                  <a:moveTo>
                    <a:pt x="0" y="400304"/>
                  </a:moveTo>
                  <a:cubicBezTo>
                    <a:pt x="0" y="179197"/>
                    <a:pt x="179197" y="0"/>
                    <a:pt x="400304" y="0"/>
                  </a:cubicBezTo>
                  <a:cubicBezTo>
                    <a:pt x="621411" y="0"/>
                    <a:pt x="800735" y="179197"/>
                    <a:pt x="800735" y="400304"/>
                  </a:cubicBezTo>
                  <a:cubicBezTo>
                    <a:pt x="800735" y="621411"/>
                    <a:pt x="621411" y="800735"/>
                    <a:pt x="400304" y="800735"/>
                  </a:cubicBezTo>
                  <a:cubicBezTo>
                    <a:pt x="179197" y="800735"/>
                    <a:pt x="0" y="621411"/>
                    <a:pt x="0" y="40030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4" name="TextBox 24"/>
          <p:cNvSpPr txBox="1"/>
          <p:nvPr/>
        </p:nvSpPr>
        <p:spPr>
          <a:xfrm>
            <a:off x="1160190" y="6966867"/>
            <a:ext cx="35584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latin typeface="Comfortaa Bold"/>
                <a:ea typeface="Comfortaa Bold"/>
                <a:cs typeface="Comfortaa Bold"/>
                <a:sym typeface="Comfortaa Bold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05297" y="6914109"/>
            <a:ext cx="5093048" cy="38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Key Insights &amp; Recommendations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05297" y="7368779"/>
            <a:ext cx="15344775" cy="52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Actionable strategies derived from the data analysis.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37927" y="8425011"/>
            <a:ext cx="600521" cy="600521"/>
            <a:chOff x="0" y="0"/>
            <a:chExt cx="800695" cy="800695"/>
          </a:xfrm>
          <a:solidFill>
            <a:srgbClr val="FFE14D"/>
          </a:solidFill>
        </p:grpSpPr>
        <p:sp>
          <p:nvSpPr>
            <p:cNvPr id="28" name="Freeform 28"/>
            <p:cNvSpPr/>
            <p:nvPr/>
          </p:nvSpPr>
          <p:spPr>
            <a:xfrm>
              <a:off x="0" y="0"/>
              <a:ext cx="800735" cy="800735"/>
            </a:xfrm>
            <a:custGeom>
              <a:avLst/>
              <a:gdLst/>
              <a:ahLst/>
              <a:cxnLst/>
              <a:rect l="l" t="t" r="r" b="b"/>
              <a:pathLst>
                <a:path w="800735" h="800735">
                  <a:moveTo>
                    <a:pt x="0" y="400304"/>
                  </a:moveTo>
                  <a:cubicBezTo>
                    <a:pt x="0" y="179197"/>
                    <a:pt x="179197" y="0"/>
                    <a:pt x="400304" y="0"/>
                  </a:cubicBezTo>
                  <a:cubicBezTo>
                    <a:pt x="621411" y="0"/>
                    <a:pt x="800735" y="179197"/>
                    <a:pt x="800735" y="400304"/>
                  </a:cubicBezTo>
                  <a:cubicBezTo>
                    <a:pt x="800735" y="621411"/>
                    <a:pt x="621411" y="800735"/>
                    <a:pt x="400304" y="800735"/>
                  </a:cubicBezTo>
                  <a:cubicBezTo>
                    <a:pt x="179197" y="800735"/>
                    <a:pt x="0" y="621411"/>
                    <a:pt x="0" y="40030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9" name="TextBox 29"/>
          <p:cNvSpPr txBox="1"/>
          <p:nvPr/>
        </p:nvSpPr>
        <p:spPr>
          <a:xfrm>
            <a:off x="1160190" y="8550399"/>
            <a:ext cx="35584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latin typeface="Comfortaa Bold"/>
                <a:ea typeface="Comfortaa Bold"/>
                <a:cs typeface="Comfortaa Bold"/>
                <a:sym typeface="Comfortaa Bold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05297" y="8497640"/>
            <a:ext cx="2965698" cy="38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 dirty="0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Tools &amp; Skills Used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05297" y="8952309"/>
            <a:ext cx="15344775" cy="52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Technologies and methodologies employed in the project.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17538" y="992535"/>
            <a:ext cx="812646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Executive Summary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7538" y="2324398"/>
            <a:ext cx="16252924" cy="87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project delivers a comprehensive retail analysis, spanning the entire data analytics pipeline from raw data to actionable insights. We focused on transforming complex datasets into clear, data-driven strategies for business growth.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17538" y="4142334"/>
            <a:ext cx="5417641" cy="1162943"/>
            <a:chOff x="0" y="0"/>
            <a:chExt cx="7223522" cy="155059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7223506" cy="1550543"/>
            </a:xfrm>
            <a:custGeom>
              <a:avLst/>
              <a:gdLst/>
              <a:ahLst/>
              <a:cxnLst/>
              <a:rect l="l" t="t" r="r" b="b"/>
              <a:pathLst>
                <a:path w="7223506" h="1550543">
                  <a:moveTo>
                    <a:pt x="0" y="0"/>
                  </a:moveTo>
                  <a:lnTo>
                    <a:pt x="7223506" y="0"/>
                  </a:lnTo>
                  <a:lnTo>
                    <a:pt x="7223506" y="1550543"/>
                  </a:lnTo>
                  <a:lnTo>
                    <a:pt x="0" y="1550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" r="-57" b="-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308199" y="5576888"/>
            <a:ext cx="3230464" cy="42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Data Preparation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8199" y="6078885"/>
            <a:ext cx="4836319" cy="288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Six raw datasets were meticulously cleaned and standardized using Python (Pandas), addressing issues like encoding problems, null values, and inconsistent naming conventions.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435179" y="4142334"/>
            <a:ext cx="5417641" cy="1162943"/>
            <a:chOff x="0" y="0"/>
            <a:chExt cx="7223522" cy="155059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223506" cy="1550543"/>
            </a:xfrm>
            <a:custGeom>
              <a:avLst/>
              <a:gdLst/>
              <a:ahLst/>
              <a:cxnLst/>
              <a:rect l="l" t="t" r="r" b="b"/>
              <a:pathLst>
                <a:path w="7223506" h="1550543">
                  <a:moveTo>
                    <a:pt x="0" y="0"/>
                  </a:moveTo>
                  <a:lnTo>
                    <a:pt x="7223506" y="0"/>
                  </a:lnTo>
                  <a:lnTo>
                    <a:pt x="7223506" y="1550543"/>
                  </a:lnTo>
                  <a:lnTo>
                    <a:pt x="0" y="1550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7" r="-57" b="-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725841" y="5576888"/>
            <a:ext cx="3230464" cy="42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SQL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25841" y="6078885"/>
            <a:ext cx="4836319" cy="288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Ten critical business questions were addressed through optimized SQL queries in MySQL, extracting key metrics on sales, customer behavior, and employee performance.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52821" y="4142334"/>
            <a:ext cx="5417641" cy="1162943"/>
            <a:chOff x="0" y="0"/>
            <a:chExt cx="7223522" cy="155059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7223506" cy="1550543"/>
            </a:xfrm>
            <a:custGeom>
              <a:avLst/>
              <a:gdLst/>
              <a:ahLst/>
              <a:cxnLst/>
              <a:rect l="l" t="t" r="r" b="b"/>
              <a:pathLst>
                <a:path w="7223506" h="1550543">
                  <a:moveTo>
                    <a:pt x="0" y="0"/>
                  </a:moveTo>
                  <a:lnTo>
                    <a:pt x="7223506" y="0"/>
                  </a:lnTo>
                  <a:lnTo>
                    <a:pt x="7223506" y="1550543"/>
                  </a:lnTo>
                  <a:lnTo>
                    <a:pt x="0" y="1550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7" r="-57" b="-3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2143482" y="5576888"/>
            <a:ext cx="3954959" cy="42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Visualization &amp; Insights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3482" y="6078885"/>
            <a:ext cx="4836319" cy="288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Cleaned datasets were visualized in interactive Power BI dashboards, revealing trends in product sales, customer demographics, and promotional impact to inform strategic decisions.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088" y="741312"/>
            <a:ext cx="13028711" cy="644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0"/>
              </a:lnSpc>
            </a:pPr>
            <a:r>
              <a:rPr lang="en-US" sz="4187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Dataset &amp; Data Cleaning: Dataset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089" y="1844725"/>
            <a:ext cx="16303824" cy="85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analysis was performed on six distinct retail datasets, encompassing a wide range of business operations from transactions to employee data.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326" y="2967632"/>
            <a:ext cx="16313349" cy="4883349"/>
            <a:chOff x="0" y="0"/>
            <a:chExt cx="21751132" cy="65111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51162" cy="6511163"/>
            </a:xfrm>
            <a:custGeom>
              <a:avLst/>
              <a:gdLst/>
              <a:ahLst/>
              <a:cxnLst/>
              <a:rect l="l" t="t" r="r" b="b"/>
              <a:pathLst>
                <a:path w="21751162" h="6511163">
                  <a:moveTo>
                    <a:pt x="0" y="488315"/>
                  </a:moveTo>
                  <a:cubicBezTo>
                    <a:pt x="0" y="218567"/>
                    <a:pt x="218948" y="0"/>
                    <a:pt x="488950" y="0"/>
                  </a:cubicBezTo>
                  <a:lnTo>
                    <a:pt x="21262212" y="0"/>
                  </a:lnTo>
                  <a:lnTo>
                    <a:pt x="21262212" y="6350"/>
                  </a:lnTo>
                  <a:lnTo>
                    <a:pt x="21262212" y="0"/>
                  </a:lnTo>
                  <a:cubicBezTo>
                    <a:pt x="21532214" y="0"/>
                    <a:pt x="21751162" y="218567"/>
                    <a:pt x="21751162" y="488315"/>
                  </a:cubicBezTo>
                  <a:lnTo>
                    <a:pt x="21744812" y="488315"/>
                  </a:lnTo>
                  <a:lnTo>
                    <a:pt x="21751162" y="488315"/>
                  </a:lnTo>
                  <a:lnTo>
                    <a:pt x="21751162" y="6022848"/>
                  </a:lnTo>
                  <a:lnTo>
                    <a:pt x="21744812" y="6022848"/>
                  </a:lnTo>
                  <a:lnTo>
                    <a:pt x="21751162" y="6022848"/>
                  </a:lnTo>
                  <a:cubicBezTo>
                    <a:pt x="21751162" y="6292469"/>
                    <a:pt x="21532214" y="6511163"/>
                    <a:pt x="21262212" y="6511163"/>
                  </a:cubicBezTo>
                  <a:lnTo>
                    <a:pt x="21262212" y="6504813"/>
                  </a:lnTo>
                  <a:lnTo>
                    <a:pt x="21262212" y="6511163"/>
                  </a:lnTo>
                  <a:lnTo>
                    <a:pt x="488950" y="6511163"/>
                  </a:lnTo>
                  <a:lnTo>
                    <a:pt x="488950" y="6504813"/>
                  </a:lnTo>
                  <a:lnTo>
                    <a:pt x="488950" y="6511163"/>
                  </a:lnTo>
                  <a:cubicBezTo>
                    <a:pt x="218948" y="6511163"/>
                    <a:pt x="0" y="6292596"/>
                    <a:pt x="0" y="6022848"/>
                  </a:cubicBezTo>
                  <a:lnTo>
                    <a:pt x="0" y="488315"/>
                  </a:lnTo>
                  <a:lnTo>
                    <a:pt x="6350" y="488315"/>
                  </a:lnTo>
                  <a:lnTo>
                    <a:pt x="0" y="488315"/>
                  </a:lnTo>
                  <a:moveTo>
                    <a:pt x="12700" y="488315"/>
                  </a:moveTo>
                  <a:lnTo>
                    <a:pt x="12700" y="6022848"/>
                  </a:lnTo>
                  <a:lnTo>
                    <a:pt x="6350" y="6022848"/>
                  </a:lnTo>
                  <a:lnTo>
                    <a:pt x="12700" y="6022848"/>
                  </a:lnTo>
                  <a:cubicBezTo>
                    <a:pt x="12700" y="6285484"/>
                    <a:pt x="225933" y="6498463"/>
                    <a:pt x="488950" y="6498463"/>
                  </a:cubicBezTo>
                  <a:lnTo>
                    <a:pt x="21262212" y="6498463"/>
                  </a:lnTo>
                  <a:cubicBezTo>
                    <a:pt x="21525229" y="6498463"/>
                    <a:pt x="21738462" y="6285484"/>
                    <a:pt x="21738462" y="6022848"/>
                  </a:cubicBezTo>
                  <a:lnTo>
                    <a:pt x="21738462" y="488315"/>
                  </a:lnTo>
                  <a:cubicBezTo>
                    <a:pt x="21738462" y="225679"/>
                    <a:pt x="21525229" y="12700"/>
                    <a:pt x="21262212" y="12700"/>
                  </a:cubicBezTo>
                  <a:lnTo>
                    <a:pt x="488950" y="12700"/>
                  </a:lnTo>
                  <a:lnTo>
                    <a:pt x="488950" y="6350"/>
                  </a:lnTo>
                  <a:lnTo>
                    <a:pt x="488950" y="12700"/>
                  </a:lnTo>
                  <a:cubicBezTo>
                    <a:pt x="225933" y="12700"/>
                    <a:pt x="12700" y="225679"/>
                    <a:pt x="12700" y="488315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1614" y="2981920"/>
            <a:ext cx="16284774" cy="693539"/>
            <a:chOff x="0" y="0"/>
            <a:chExt cx="21713032" cy="9247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13062" cy="924687"/>
            </a:xfrm>
            <a:custGeom>
              <a:avLst/>
              <a:gdLst/>
              <a:ahLst/>
              <a:cxnLst/>
              <a:rect l="l" t="t" r="r" b="b"/>
              <a:pathLst>
                <a:path w="21713062" h="924687">
                  <a:moveTo>
                    <a:pt x="0" y="0"/>
                  </a:moveTo>
                  <a:lnTo>
                    <a:pt x="21713062" y="0"/>
                  </a:lnTo>
                  <a:lnTo>
                    <a:pt x="2171306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42418" y="3050232"/>
            <a:ext cx="2770585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04135" y="3050232"/>
            <a:ext cx="1137345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Records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32611" y="3050232"/>
            <a:ext cx="10912971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Description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01614" y="3675459"/>
            <a:ext cx="16284774" cy="693539"/>
            <a:chOff x="0" y="0"/>
            <a:chExt cx="21713032" cy="9247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713062" cy="924687"/>
            </a:xfrm>
            <a:custGeom>
              <a:avLst/>
              <a:gdLst/>
              <a:ahLst/>
              <a:cxnLst/>
              <a:rect l="l" t="t" r="r" b="b"/>
              <a:pathLst>
                <a:path w="21713062" h="924687">
                  <a:moveTo>
                    <a:pt x="0" y="0"/>
                  </a:moveTo>
                  <a:lnTo>
                    <a:pt x="21713062" y="0"/>
                  </a:lnTo>
                  <a:lnTo>
                    <a:pt x="2171306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42418" y="3743771"/>
            <a:ext cx="2770585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transactions.csv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04135" y="3743771"/>
            <a:ext cx="1137345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dirty="0">
                <a:solidFill>
                  <a:srgbClr val="D7D4CC"/>
                </a:solidFill>
                <a:latin typeface="Verdana" panose="020B0604030504040204" pitchFamily="34" charset="0"/>
                <a:ea typeface="Verdana" panose="020B0604030504040204" pitchFamily="34" charset="0"/>
                <a:cs typeface="Raleway Medium"/>
                <a:sym typeface="Raleway Medium"/>
              </a:rPr>
              <a:t>~6.4M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32611" y="3743771"/>
            <a:ext cx="10912971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Individual sales transactions, including product and discount details.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01614" y="4368999"/>
            <a:ext cx="16284774" cy="693539"/>
            <a:chOff x="0" y="0"/>
            <a:chExt cx="21713032" cy="9247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13062" cy="924687"/>
            </a:xfrm>
            <a:custGeom>
              <a:avLst/>
              <a:gdLst/>
              <a:ahLst/>
              <a:cxnLst/>
              <a:rect l="l" t="t" r="r" b="b"/>
              <a:pathLst>
                <a:path w="21713062" h="924687">
                  <a:moveTo>
                    <a:pt x="0" y="0"/>
                  </a:moveTo>
                  <a:lnTo>
                    <a:pt x="21713062" y="0"/>
                  </a:lnTo>
                  <a:lnTo>
                    <a:pt x="2171306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42418" y="4437310"/>
            <a:ext cx="2770585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products.csv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04135" y="4437310"/>
            <a:ext cx="1137345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dirty="0">
                <a:solidFill>
                  <a:srgbClr val="D7D4CC"/>
                </a:solidFill>
                <a:latin typeface="Verdana" panose="020B0604030504040204" pitchFamily="34" charset="0"/>
                <a:ea typeface="Verdana" panose="020B0604030504040204" pitchFamily="34" charset="0"/>
                <a:cs typeface="Raleway Medium"/>
                <a:sym typeface="Raleway Medium"/>
              </a:rPr>
              <a:t>~18K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32611" y="4437310"/>
            <a:ext cx="10912971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Details for each product, such as category, subcategory, and production cost.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01614" y="5062537"/>
            <a:ext cx="16284774" cy="693539"/>
            <a:chOff x="0" y="0"/>
            <a:chExt cx="21713032" cy="9247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713062" cy="924687"/>
            </a:xfrm>
            <a:custGeom>
              <a:avLst/>
              <a:gdLst/>
              <a:ahLst/>
              <a:cxnLst/>
              <a:rect l="l" t="t" r="r" b="b"/>
              <a:pathLst>
                <a:path w="21713062" h="924687">
                  <a:moveTo>
                    <a:pt x="0" y="0"/>
                  </a:moveTo>
                  <a:lnTo>
                    <a:pt x="21713062" y="0"/>
                  </a:lnTo>
                  <a:lnTo>
                    <a:pt x="2171306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242418" y="5130850"/>
            <a:ext cx="2770585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customers.csv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504135" y="5130850"/>
            <a:ext cx="1137345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dirty="0">
                <a:solidFill>
                  <a:srgbClr val="D7D4CC"/>
                </a:solidFill>
                <a:latin typeface="Verdana" panose="020B0604030504040204" pitchFamily="34" charset="0"/>
                <a:ea typeface="Verdana" panose="020B0604030504040204" pitchFamily="34" charset="0"/>
                <a:cs typeface="Raleway Medium"/>
                <a:sym typeface="Raleway Medium"/>
              </a:rPr>
              <a:t>~1.6M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132611" y="5130850"/>
            <a:ext cx="10912971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Customer demographics, including location, gender, and job.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01614" y="5756076"/>
            <a:ext cx="16284774" cy="693539"/>
            <a:chOff x="0" y="0"/>
            <a:chExt cx="21713032" cy="9247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713062" cy="924687"/>
            </a:xfrm>
            <a:custGeom>
              <a:avLst/>
              <a:gdLst/>
              <a:ahLst/>
              <a:cxnLst/>
              <a:rect l="l" t="t" r="r" b="b"/>
              <a:pathLst>
                <a:path w="21713062" h="924687">
                  <a:moveTo>
                    <a:pt x="0" y="0"/>
                  </a:moveTo>
                  <a:lnTo>
                    <a:pt x="21713062" y="0"/>
                  </a:lnTo>
                  <a:lnTo>
                    <a:pt x="2171306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242418" y="5824389"/>
            <a:ext cx="2770585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stores.csv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04135" y="5824389"/>
            <a:ext cx="1137345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dirty="0">
                <a:solidFill>
                  <a:srgbClr val="D7D4CC"/>
                </a:solidFill>
                <a:latin typeface="Verdana" panose="020B0604030504040204" pitchFamily="34" charset="0"/>
                <a:ea typeface="Verdana" panose="020B0604030504040204" pitchFamily="34" charset="0"/>
                <a:cs typeface="Raleway Medium"/>
                <a:sym typeface="Raleway Medium"/>
              </a:rPr>
              <a:t>35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132611" y="5824389"/>
            <a:ext cx="10912971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Store locations and names across various regions.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01614" y="6449616"/>
            <a:ext cx="16284774" cy="693539"/>
            <a:chOff x="0" y="0"/>
            <a:chExt cx="21713032" cy="92471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713062" cy="924687"/>
            </a:xfrm>
            <a:custGeom>
              <a:avLst/>
              <a:gdLst/>
              <a:ahLst/>
              <a:cxnLst/>
              <a:rect l="l" t="t" r="r" b="b"/>
              <a:pathLst>
                <a:path w="21713062" h="924687">
                  <a:moveTo>
                    <a:pt x="0" y="0"/>
                  </a:moveTo>
                  <a:lnTo>
                    <a:pt x="21713062" y="0"/>
                  </a:lnTo>
                  <a:lnTo>
                    <a:pt x="2171306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242418" y="6517927"/>
            <a:ext cx="2770585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employees.csv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504135" y="6517927"/>
            <a:ext cx="1137345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dirty="0">
                <a:solidFill>
                  <a:srgbClr val="D7D4CC"/>
                </a:solidFill>
                <a:latin typeface="Verdana" panose="020B0604030504040204" pitchFamily="34" charset="0"/>
                <a:ea typeface="Verdana" panose="020B0604030504040204" pitchFamily="34" charset="0"/>
                <a:cs typeface="Raleway Medium"/>
                <a:sym typeface="Raleway Medium"/>
              </a:rPr>
              <a:t>404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32611" y="6517927"/>
            <a:ext cx="10912971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Employee data, including their names and roles.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001614" y="7143155"/>
            <a:ext cx="16284774" cy="693539"/>
            <a:chOff x="0" y="0"/>
            <a:chExt cx="21713032" cy="9247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713062" cy="924687"/>
            </a:xfrm>
            <a:custGeom>
              <a:avLst/>
              <a:gdLst/>
              <a:ahLst/>
              <a:cxnLst/>
              <a:rect l="l" t="t" r="r" b="b"/>
              <a:pathLst>
                <a:path w="21713062" h="924687">
                  <a:moveTo>
                    <a:pt x="0" y="0"/>
                  </a:moveTo>
                  <a:lnTo>
                    <a:pt x="21713062" y="0"/>
                  </a:lnTo>
                  <a:lnTo>
                    <a:pt x="2171306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242418" y="7211466"/>
            <a:ext cx="2770585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discounts.csv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504135" y="7211466"/>
            <a:ext cx="1137345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dirty="0">
                <a:solidFill>
                  <a:srgbClr val="D7D4CC"/>
                </a:solidFill>
                <a:latin typeface="Verdana" panose="020B0604030504040204" pitchFamily="34" charset="0"/>
                <a:ea typeface="Verdana" panose="020B0604030504040204" pitchFamily="34" charset="0"/>
                <a:cs typeface="Raleway Medium"/>
                <a:sym typeface="Raleway Medium"/>
              </a:rPr>
              <a:t>181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132611" y="7211466"/>
            <a:ext cx="10912971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Information on promotional events and discount percentages.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7460" y="474017"/>
            <a:ext cx="13317140" cy="476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75"/>
              </a:lnSpc>
            </a:pPr>
            <a:r>
              <a:rPr lang="en-US" sz="3125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Dataset &amp; Data Cleaning: Data Cleaning (Python)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7460" y="1354634"/>
            <a:ext cx="8297912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25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cleaning was a critical step, executed using the Pandas library in Python. This process ensured data integrity and consistency for subsequent analysis.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2808" y="2644081"/>
            <a:ext cx="8297912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Removed null values and duplicate entries to enhance data reliability.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5748" y="3537639"/>
            <a:ext cx="8297912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>
              <a:lnSpc>
                <a:spcPts val="2250"/>
              </a:lnSpc>
              <a:buFont typeface="Arial"/>
              <a:buChar char="•"/>
            </a:pPr>
            <a:r>
              <a:rPr lang="en-GB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Standardized column names and formatting in Python</a:t>
            </a:r>
          </a:p>
          <a:p>
            <a:pPr marL="207367" lvl="1" indent="-103684">
              <a:lnSpc>
                <a:spcPts val="2250"/>
              </a:lnSpc>
              <a:buFont typeface="Arial"/>
              <a:buChar char="•"/>
            </a:pPr>
            <a:r>
              <a:rPr lang="en-GB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(Country name standardization was performed later in Power BI for reporting clarity)</a:t>
            </a:r>
            <a:endParaRPr lang="en-US" sz="2000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0174" y="4726150"/>
            <a:ext cx="8297912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>
              <a:lnSpc>
                <a:spcPts val="2250"/>
              </a:lnSpc>
              <a:buFont typeface="Arial"/>
              <a:buChar char="•"/>
            </a:pPr>
            <a:r>
              <a:rPr lang="en-GB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Ensured proper character encoding by using </a:t>
            </a:r>
            <a:r>
              <a:rPr lang="en-GB" sz="2000" b="1" dirty="0">
                <a:solidFill>
                  <a:schemeClr val="bg1"/>
                </a:solidFill>
                <a:highlight>
                  <a:srgbClr val="808080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utf8mb4</a:t>
            </a:r>
            <a:r>
              <a:rPr lang="en-GB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in MySQL for multilingual data support.</a:t>
            </a:r>
            <a:endParaRPr lang="en-US" sz="2000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6290" y="5619708"/>
            <a:ext cx="8297912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2000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Outputted cleaned datasets as *_cleaned.csv files, ready for re-import into MySQL.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075CAF-143F-9336-5696-46F4143E1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028" y="1354634"/>
            <a:ext cx="8297912" cy="89090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9B77F-8616-B76B-FC65-B1AA1CC9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C5E06F-D725-8D96-B494-79A52E1F254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EDA79DE-BB81-45F8-1DF7-4AD8A05F389E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CBB861BE-0384-7008-6C09-1C561757773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687D18E-0956-328A-65CF-0080338B198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1D719BF-AF6B-D85B-512A-E746B7ECDD22}"/>
              </a:ext>
            </a:extLst>
          </p:cNvPr>
          <p:cNvSpPr txBox="1"/>
          <p:nvPr/>
        </p:nvSpPr>
        <p:spPr>
          <a:xfrm>
            <a:off x="829120" y="249966"/>
            <a:ext cx="17001680" cy="606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24"/>
              </a:lnSpc>
            </a:pPr>
            <a:r>
              <a:rPr lang="en-GB" sz="3600" b="1" dirty="0">
                <a:solidFill>
                  <a:srgbClr val="FFE14D"/>
                </a:solidFill>
                <a:latin typeface="Comfortaa Bold" panose="020B0604020202020204" charset="0"/>
              </a:rPr>
              <a:t>MySQL Analysis &amp; Power BI Dashboards: Sales Performance</a:t>
            </a:r>
            <a:endParaRPr lang="en-US" sz="3600" b="1" dirty="0">
              <a:solidFill>
                <a:srgbClr val="FFE14D"/>
              </a:solidFill>
              <a:latin typeface="Comfortaa Bold" panose="020B0604020202020204" charset="0"/>
              <a:ea typeface="Comfortaa Bold"/>
              <a:cs typeface="Comfortaa Bold"/>
              <a:sym typeface="Comfortaa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18E6813-CA6A-E5D7-0F71-1F8344D2BDBF}"/>
              </a:ext>
            </a:extLst>
          </p:cNvPr>
          <p:cNvSpPr txBox="1"/>
          <p:nvPr/>
        </p:nvSpPr>
        <p:spPr>
          <a:xfrm>
            <a:off x="829121" y="1080868"/>
            <a:ext cx="16629757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7"/>
              </a:lnSpc>
            </a:pPr>
            <a:r>
              <a:rPr lang="en-US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initial MySQL analysis focused on understanding core sales performance and product profitability.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EA01F3A-751C-0338-1D1B-5AF962402681}"/>
              </a:ext>
            </a:extLst>
          </p:cNvPr>
          <p:cNvSpPr txBox="1"/>
          <p:nvPr/>
        </p:nvSpPr>
        <p:spPr>
          <a:xfrm>
            <a:off x="829120" y="1691264"/>
            <a:ext cx="4276279" cy="316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Key Questions &amp; Insights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058BB5E-A89B-89E9-9C89-3CF1067B5070}"/>
              </a:ext>
            </a:extLst>
          </p:cNvPr>
          <p:cNvSpPr txBox="1"/>
          <p:nvPr/>
        </p:nvSpPr>
        <p:spPr>
          <a:xfrm>
            <a:off x="815472" y="2281391"/>
            <a:ext cx="8026004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>
              <a:lnSpc>
                <a:spcPts val="2937"/>
              </a:lnSpc>
              <a:buFont typeface="Arial"/>
              <a:buChar char="•"/>
            </a:pPr>
            <a:r>
              <a:rPr lang="en-GB" sz="1812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Q1: Top Products by Revenue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0EFEA03-8E9E-5658-DB07-C8278F53734C}"/>
              </a:ext>
            </a:extLst>
          </p:cNvPr>
          <p:cNvSpPr txBox="1"/>
          <p:nvPr/>
        </p:nvSpPr>
        <p:spPr>
          <a:xfrm>
            <a:off x="829689" y="2743354"/>
            <a:ext cx="12124311" cy="33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Product 13901 generated the highest revenue at $330K, indicating strong market demand.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10ACB4-783C-7E4F-55B4-D66F6148C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9" y="3916567"/>
            <a:ext cx="16629757" cy="57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0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CDBA6-1020-09AD-D808-5FAA53182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63E909-F589-2E03-7488-531DEF1583C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97F0A2-ECC2-072D-839A-823EAA49B0A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FC42B2A-97A7-5793-91F4-29A0A39E434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4A0A155-E546-9B70-4BE2-981EFB8E1CF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16624B2-CB17-6121-20B5-7256FCE4B2C3}"/>
              </a:ext>
            </a:extLst>
          </p:cNvPr>
          <p:cNvSpPr txBox="1"/>
          <p:nvPr/>
        </p:nvSpPr>
        <p:spPr>
          <a:xfrm>
            <a:off x="829120" y="249966"/>
            <a:ext cx="17001680" cy="606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24"/>
              </a:lnSpc>
            </a:pPr>
            <a:r>
              <a:rPr lang="en-GB" sz="3600" b="1" dirty="0">
                <a:solidFill>
                  <a:srgbClr val="FFE14D"/>
                </a:solidFill>
                <a:latin typeface="Comfortaa Bold" panose="020B0604020202020204" charset="0"/>
              </a:rPr>
              <a:t>MySQL Analysis &amp; Power BI Dashboards: Sales Performance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8FEF92C-B4F6-3390-A08F-35CE2D4E79D6}"/>
              </a:ext>
            </a:extLst>
          </p:cNvPr>
          <p:cNvSpPr txBox="1"/>
          <p:nvPr/>
        </p:nvSpPr>
        <p:spPr>
          <a:xfrm>
            <a:off x="829121" y="1080868"/>
            <a:ext cx="16629757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7"/>
              </a:lnSpc>
            </a:pPr>
            <a:r>
              <a:rPr lang="en-US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initial MySQL analysis focused on understanding core sales performance and product profitability.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E95D417-99ED-5F72-85C0-444C75509BAB}"/>
              </a:ext>
            </a:extLst>
          </p:cNvPr>
          <p:cNvSpPr txBox="1"/>
          <p:nvPr/>
        </p:nvSpPr>
        <p:spPr>
          <a:xfrm>
            <a:off x="829120" y="1691264"/>
            <a:ext cx="4276279" cy="316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Key Questions &amp; Insights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33B3529-A0A7-B7A4-B7E6-73557FC03CD5}"/>
              </a:ext>
            </a:extLst>
          </p:cNvPr>
          <p:cNvSpPr txBox="1"/>
          <p:nvPr/>
        </p:nvSpPr>
        <p:spPr>
          <a:xfrm>
            <a:off x="815472" y="2281391"/>
            <a:ext cx="8026004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>
              <a:lnSpc>
                <a:spcPts val="2937"/>
              </a:lnSpc>
              <a:buFont typeface="Arial"/>
              <a:buChar char="•"/>
            </a:pPr>
            <a:r>
              <a:rPr lang="en-US" sz="1812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Q2: Most Profitable Categories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97A27F8-1928-3908-A565-6A41C89FA39E}"/>
              </a:ext>
            </a:extLst>
          </p:cNvPr>
          <p:cNvSpPr txBox="1"/>
          <p:nvPr/>
        </p:nvSpPr>
        <p:spPr>
          <a:xfrm>
            <a:off x="829689" y="2743354"/>
            <a:ext cx="7293725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US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“Feminine" category dominated </a:t>
            </a:r>
          </a:p>
          <a:p>
            <a:pPr marL="467982" lvl="2">
              <a:lnSpc>
                <a:spcPts val="2937"/>
              </a:lnSpc>
            </a:pPr>
            <a:r>
              <a:rPr lang="en-US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  revenue across all categories.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6DA6862-48DE-62B0-CA54-5B1930125BCE}"/>
              </a:ext>
            </a:extLst>
          </p:cNvPr>
          <p:cNvSpPr txBox="1"/>
          <p:nvPr/>
        </p:nvSpPr>
        <p:spPr>
          <a:xfrm>
            <a:off x="9326548" y="2278680"/>
            <a:ext cx="8026004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>
              <a:lnSpc>
                <a:spcPts val="2937"/>
              </a:lnSpc>
              <a:buFont typeface="Arial"/>
              <a:buChar char="•"/>
            </a:pPr>
            <a:r>
              <a:rPr lang="en-US" sz="1812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Q3: Monthly Revenue Trends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DCD1307-1372-6D90-4BF3-E4D154C19685}"/>
              </a:ext>
            </a:extLst>
          </p:cNvPr>
          <p:cNvSpPr txBox="1"/>
          <p:nvPr/>
        </p:nvSpPr>
        <p:spPr>
          <a:xfrm>
            <a:off x="9333373" y="2743354"/>
            <a:ext cx="8497428" cy="10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Sales consistently peaked in December each year, with elevated trends starting in September and October — indicating strong seasonal demand. </a:t>
            </a:r>
            <a:endParaRPr lang="en-US" sz="1812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95817C-1571-F389-D307-1F50938DC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72" y="3922594"/>
            <a:ext cx="7024716" cy="5916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6327D-9D69-C2E4-4033-B25709EA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116" y="3951822"/>
            <a:ext cx="8418684" cy="588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9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9EDD7-C576-0697-4740-67548FC83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C9D7713-3310-2A06-A767-A5710E7C153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DEC7E8-6268-6AB1-081B-0F5C5B8EA8B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6DD4715E-5110-B5EC-E98D-4D2A476577A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09CBC25-4C42-3562-E6E8-5DE8CFF89EC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D064FDF-4D9E-395B-17AC-A115049AEF13}"/>
              </a:ext>
            </a:extLst>
          </p:cNvPr>
          <p:cNvSpPr txBox="1"/>
          <p:nvPr/>
        </p:nvSpPr>
        <p:spPr>
          <a:xfrm>
            <a:off x="829120" y="249966"/>
            <a:ext cx="17230280" cy="600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24"/>
              </a:lnSpc>
            </a:pPr>
            <a:r>
              <a:rPr lang="en-GB" sz="35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MySQL Analysis &amp; Power BI Dashboards: Geography &amp; Stores</a:t>
            </a:r>
            <a:endParaRPr lang="en-US" sz="3500" b="1" dirty="0">
              <a:solidFill>
                <a:srgbClr val="FFE14D"/>
              </a:solidFill>
              <a:latin typeface="Comfortaa Bold"/>
              <a:ea typeface="Comfortaa Bold"/>
              <a:cs typeface="Comfortaa Bold"/>
              <a:sym typeface="Comfortaa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B6E96A-C6AF-C0AA-4198-C53E38D8F141}"/>
              </a:ext>
            </a:extLst>
          </p:cNvPr>
          <p:cNvSpPr txBox="1"/>
          <p:nvPr/>
        </p:nvSpPr>
        <p:spPr>
          <a:xfrm>
            <a:off x="829121" y="1080868"/>
            <a:ext cx="16629757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7"/>
              </a:lnSpc>
            </a:pP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segment delved into geographical sales performance and customer demographics.</a:t>
            </a:r>
            <a:endParaRPr lang="en-US" sz="1812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AC23A0E-9C78-8606-20FA-B8D4DD5C5ED7}"/>
              </a:ext>
            </a:extLst>
          </p:cNvPr>
          <p:cNvSpPr txBox="1"/>
          <p:nvPr/>
        </p:nvSpPr>
        <p:spPr>
          <a:xfrm>
            <a:off x="829120" y="1691264"/>
            <a:ext cx="4276279" cy="316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Key Questions &amp; Insights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FB3E844-B125-7455-5DA6-B5189D4F3DAA}"/>
              </a:ext>
            </a:extLst>
          </p:cNvPr>
          <p:cNvSpPr txBox="1"/>
          <p:nvPr/>
        </p:nvSpPr>
        <p:spPr>
          <a:xfrm>
            <a:off x="815472" y="2281391"/>
            <a:ext cx="8026004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>
              <a:lnSpc>
                <a:spcPts val="2937"/>
              </a:lnSpc>
              <a:buFont typeface="Arial"/>
              <a:buChar char="•"/>
            </a:pPr>
            <a:r>
              <a:rPr lang="en-US" sz="1812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Q4: Top Regions by Revenue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261CF3D-0AC9-6AF5-8864-579F3AB668F5}"/>
              </a:ext>
            </a:extLst>
          </p:cNvPr>
          <p:cNvSpPr txBox="1"/>
          <p:nvPr/>
        </p:nvSpPr>
        <p:spPr>
          <a:xfrm>
            <a:off x="829689" y="2743354"/>
            <a:ext cx="5819551" cy="10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US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Stores located in Asia and North America generated the most significant revenue, highlighting key markets.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D81F8E3-CB30-41BD-A68C-CD6C8B432117}"/>
              </a:ext>
            </a:extLst>
          </p:cNvPr>
          <p:cNvSpPr txBox="1"/>
          <p:nvPr/>
        </p:nvSpPr>
        <p:spPr>
          <a:xfrm>
            <a:off x="8610600" y="2278865"/>
            <a:ext cx="8026004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>
              <a:lnSpc>
                <a:spcPts val="2937"/>
              </a:lnSpc>
              <a:buFont typeface="Arial"/>
              <a:buChar char="•"/>
            </a:pPr>
            <a:r>
              <a:rPr lang="en-US" sz="1812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Q5: Countries with Most Customers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1549299-5125-315A-BB00-325B9059E35E}"/>
              </a:ext>
            </a:extLst>
          </p:cNvPr>
          <p:cNvSpPr txBox="1"/>
          <p:nvPr/>
        </p:nvSpPr>
        <p:spPr>
          <a:xfrm>
            <a:off x="8610600" y="2747431"/>
            <a:ext cx="8486776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U.S. and China lead in customer count, each with over 340K customers, followed by key European markets like Spain and Germany.</a:t>
            </a:r>
            <a:endParaRPr lang="en-US" sz="1812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5DAABC6-F976-1898-FEC1-7D700718E7FF}"/>
              </a:ext>
            </a:extLst>
          </p:cNvPr>
          <p:cNvSpPr txBox="1"/>
          <p:nvPr/>
        </p:nvSpPr>
        <p:spPr>
          <a:xfrm>
            <a:off x="8610600" y="6993309"/>
            <a:ext cx="8026004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>
              <a:lnSpc>
                <a:spcPts val="2937"/>
              </a:lnSpc>
              <a:buFont typeface="Arial"/>
              <a:buChar char="•"/>
            </a:pPr>
            <a:r>
              <a:rPr lang="en-US" sz="1812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Q6: Customer Distribution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04ADE07-C9C7-AA23-1C8E-EB4F85158E02}"/>
              </a:ext>
            </a:extLst>
          </p:cNvPr>
          <p:cNvSpPr txBox="1"/>
          <p:nvPr/>
        </p:nvSpPr>
        <p:spPr>
          <a:xfrm>
            <a:off x="8610600" y="7448574"/>
            <a:ext cx="8026004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Male customers outnumber females, suggesting they could be a key focus for targeted marketing strategies.</a:t>
            </a:r>
            <a:endParaRPr lang="en-US" sz="1812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479B04-5ABF-F063-A50E-BD5E26701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023633"/>
            <a:ext cx="5658640" cy="6135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FFDCFC-84AE-DEB1-5E77-E41CA8B5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38" y="3633634"/>
            <a:ext cx="7783338" cy="30070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8FED08-63F4-6F5C-7A0C-169FE3A63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905" y="8293448"/>
            <a:ext cx="3301604" cy="18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6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7A2EA-B1B1-CB47-02A8-76E172B44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7D6D94-A248-0F9E-2B48-9FD430F0B38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294213-A15A-095C-5D5E-8236F29886B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47B1EA2B-8FF3-ED9D-6ADF-D5628ECD394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53C0546-2F86-C349-6EEE-F973EABDA0D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47E4515-A389-F34F-8D05-A85D8AABE42C}"/>
              </a:ext>
            </a:extLst>
          </p:cNvPr>
          <p:cNvSpPr txBox="1"/>
          <p:nvPr/>
        </p:nvSpPr>
        <p:spPr>
          <a:xfrm>
            <a:off x="829120" y="249966"/>
            <a:ext cx="17001680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12"/>
              </a:lnSpc>
            </a:pPr>
            <a:r>
              <a:rPr lang="en-GB" sz="36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MySQL Analysis &amp; Power BI Dashboards:</a:t>
            </a:r>
            <a:r>
              <a:rPr lang="en-US" sz="36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Customer, Staff &amp; Promotions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4E685DA-D1B8-9026-A96E-A3AB3D7B3EBD}"/>
              </a:ext>
            </a:extLst>
          </p:cNvPr>
          <p:cNvSpPr txBox="1"/>
          <p:nvPr/>
        </p:nvSpPr>
        <p:spPr>
          <a:xfrm>
            <a:off x="829121" y="1080868"/>
            <a:ext cx="16629757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7"/>
              </a:lnSpc>
            </a:pP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analysis focused on customer engagement, employee performance, and the direct impact of discount strategies on sales volume.</a:t>
            </a:r>
            <a:endParaRPr lang="en-US" sz="1812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F2CAB4F-70A4-D08E-70FE-F92CA83826CA}"/>
              </a:ext>
            </a:extLst>
          </p:cNvPr>
          <p:cNvSpPr txBox="1"/>
          <p:nvPr/>
        </p:nvSpPr>
        <p:spPr>
          <a:xfrm>
            <a:off x="829120" y="1691264"/>
            <a:ext cx="4276279" cy="316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Key Questions &amp; Insights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D612A39-1B19-88E9-6658-5C4721463473}"/>
              </a:ext>
            </a:extLst>
          </p:cNvPr>
          <p:cNvSpPr txBox="1"/>
          <p:nvPr/>
        </p:nvSpPr>
        <p:spPr>
          <a:xfrm>
            <a:off x="815472" y="2281391"/>
            <a:ext cx="8026004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>
              <a:lnSpc>
                <a:spcPts val="2937"/>
              </a:lnSpc>
              <a:buFont typeface="Arial"/>
              <a:buChar char="•"/>
            </a:pPr>
            <a:r>
              <a:rPr lang="en-GB" sz="1812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Q7: Top Spending Age Groups</a:t>
            </a:r>
            <a:endParaRPr lang="en-US" sz="1812" b="1" dirty="0">
              <a:solidFill>
                <a:srgbClr val="D7D4CC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9464BEA-EFFF-1141-A2E9-7B61ED95ED16}"/>
              </a:ext>
            </a:extLst>
          </p:cNvPr>
          <p:cNvSpPr txBox="1"/>
          <p:nvPr/>
        </p:nvSpPr>
        <p:spPr>
          <a:xfrm>
            <a:off x="829689" y="2743354"/>
            <a:ext cx="7293725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Young adults aged 18–24 drive the highest spending, making them ideal for targeted loyalty programs.</a:t>
            </a:r>
            <a:endParaRPr lang="en-US" sz="1812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7BA3D19-384D-54B5-31E1-3907B40552BD}"/>
              </a:ext>
            </a:extLst>
          </p:cNvPr>
          <p:cNvSpPr txBox="1"/>
          <p:nvPr/>
        </p:nvSpPr>
        <p:spPr>
          <a:xfrm>
            <a:off x="9326548" y="2278680"/>
            <a:ext cx="8026004" cy="3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>
              <a:lnSpc>
                <a:spcPts val="2937"/>
              </a:lnSpc>
              <a:buFont typeface="Arial"/>
              <a:buChar char="•"/>
            </a:pPr>
            <a:r>
              <a:rPr lang="en-US" sz="1812" b="1" dirty="0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Q8: Most Active Employees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696494C-FD20-7E4A-952A-512269AF86F6}"/>
              </a:ext>
            </a:extLst>
          </p:cNvPr>
          <p:cNvSpPr txBox="1"/>
          <p:nvPr/>
        </p:nvSpPr>
        <p:spPr>
          <a:xfrm>
            <a:off x="9333373" y="2743354"/>
            <a:ext cx="8497428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Employee </a:t>
            </a:r>
            <a:r>
              <a:rPr lang="ja-JP" altLang="en-US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刘宁 </a:t>
            </a:r>
            <a:r>
              <a:rPr lang="en-GB" sz="1812" b="1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recorded the highest number of transactions, indicating outstanding individual performance and operational efficiency.</a:t>
            </a:r>
            <a:endParaRPr lang="en-US" sz="1812" b="1" dirty="0">
              <a:solidFill>
                <a:srgbClr val="D7D4C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6F9A8E-96AD-06CC-C81F-7E7884F71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72" y="3924300"/>
            <a:ext cx="7292019" cy="59169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9ED40E-3207-78B3-30D1-359E44C43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60" y="3922594"/>
            <a:ext cx="8300679" cy="59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1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1311</Words>
  <Application>Microsoft Office PowerPoint</Application>
  <PresentationFormat>Custom</PresentationFormat>
  <Paragraphs>174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Verdana</vt:lpstr>
      <vt:lpstr>Raleway Medium</vt:lpstr>
      <vt:lpstr>Calibri</vt:lpstr>
      <vt:lpstr>Raleway Bold</vt:lpstr>
      <vt:lpstr>Arial</vt:lpstr>
      <vt:lpstr>Comfortaa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10.pptx</dc:title>
  <cp:lastModifiedBy>Bassam Mohammed</cp:lastModifiedBy>
  <cp:revision>8</cp:revision>
  <dcterms:created xsi:type="dcterms:W3CDTF">2006-08-16T00:00:00Z</dcterms:created>
  <dcterms:modified xsi:type="dcterms:W3CDTF">2025-08-01T19:28:12Z</dcterms:modified>
  <dc:identifier>DAGuqNYrL0k</dc:identifier>
</cp:coreProperties>
</file>